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60" r:id="rId4"/>
    <p:sldId id="291" r:id="rId5"/>
    <p:sldId id="272" r:id="rId6"/>
    <p:sldId id="262" r:id="rId7"/>
    <p:sldId id="273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59" r:id="rId16"/>
    <p:sldId id="261" r:id="rId17"/>
    <p:sldId id="270" r:id="rId18"/>
    <p:sldId id="281" r:id="rId19"/>
    <p:sldId id="267" r:id="rId20"/>
    <p:sldId id="268" r:id="rId21"/>
    <p:sldId id="269" r:id="rId22"/>
    <p:sldId id="282" r:id="rId23"/>
    <p:sldId id="271" r:id="rId24"/>
    <p:sldId id="284" r:id="rId25"/>
    <p:sldId id="285" r:id="rId26"/>
    <p:sldId id="287" r:id="rId27"/>
    <p:sldId id="288" r:id="rId28"/>
    <p:sldId id="257" r:id="rId2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MILIA CARO ABRIL" initials="FCA" lastIdx="1" clrIdx="0">
    <p:extLst>
      <p:ext uri="{19B8F6BF-5375-455C-9EA6-DF929625EA0E}">
        <p15:presenceInfo xmlns:p15="http://schemas.microsoft.com/office/powerpoint/2012/main" userId="FAMILIA CARO ABRI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99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70" autoAdjust="0"/>
    <p:restoredTop sz="91696" autoAdjust="0"/>
  </p:normalViewPr>
  <p:slideViewPr>
    <p:cSldViewPr snapToGrid="0" snapToObjects="1">
      <p:cViewPr varScale="1">
        <p:scale>
          <a:sx n="79" d="100"/>
          <a:sy n="79" d="100"/>
        </p:scale>
        <p:origin x="124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4EB4FB-DEA9-4748-9BFE-6A9E095D4108}" type="doc">
      <dgm:prSet loTypeId="urn:microsoft.com/office/officeart/2005/8/layout/venn1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453FDFF0-509A-4460-95AC-79AB113FE354}">
      <dgm:prSet custT="1"/>
      <dgm:spPr/>
      <dgm:t>
        <a:bodyPr/>
        <a:lstStyle/>
        <a:p>
          <a:pPr algn="ctr"/>
          <a:r>
            <a:rPr lang="es-ES" sz="1800" u="sng" dirty="0"/>
            <a:t>General: </a:t>
          </a:r>
          <a:r>
            <a:rPr lang="es-ES" sz="1800" b="0" i="0" u="none" dirty="0"/>
            <a:t>Crear un modelo de Smart </a:t>
          </a:r>
          <a:r>
            <a:rPr lang="es-ES" sz="1800" b="0" i="0" u="none" dirty="0" err="1"/>
            <a:t>University</a:t>
          </a:r>
          <a:r>
            <a:rPr lang="es-ES" sz="1800" b="0" i="0" u="none" dirty="0"/>
            <a:t> en la </a:t>
          </a:r>
          <a:r>
            <a:rPr lang="es-ES" sz="1800" b="0" i="0" u="none" dirty="0" err="1"/>
            <a:t>USTA</a:t>
          </a:r>
          <a:r>
            <a:rPr lang="es-ES" sz="1800" b="0" i="0" u="none" dirty="0"/>
            <a:t> Tunja, para ayudar a optimizar el uso de las tecnologías existentes. </a:t>
          </a:r>
          <a:endParaRPr lang="es-ES" sz="1800" b="0" dirty="0"/>
        </a:p>
        <a:p>
          <a:pPr algn="ctr"/>
          <a:endParaRPr lang="es-CO" sz="1800" dirty="0"/>
        </a:p>
      </dgm:t>
    </dgm:pt>
    <dgm:pt modelId="{F74D8171-6C0B-4E44-A1B6-53028FFC98CD}" type="parTrans" cxnId="{D2A1F376-4C30-4EBE-A935-26DADD24C5CE}">
      <dgm:prSet/>
      <dgm:spPr/>
      <dgm:t>
        <a:bodyPr/>
        <a:lstStyle/>
        <a:p>
          <a:endParaRPr lang="es-CO"/>
        </a:p>
      </dgm:t>
    </dgm:pt>
    <dgm:pt modelId="{7DB59546-D483-4232-889A-F59893B5C7F1}" type="sibTrans" cxnId="{D2A1F376-4C30-4EBE-A935-26DADD24C5CE}">
      <dgm:prSet/>
      <dgm:spPr/>
      <dgm:t>
        <a:bodyPr/>
        <a:lstStyle/>
        <a:p>
          <a:endParaRPr lang="es-CO"/>
        </a:p>
      </dgm:t>
    </dgm:pt>
    <dgm:pt modelId="{7B22036D-6AFF-494F-989E-DF58B772ECFE}">
      <dgm:prSet custT="1"/>
      <dgm:spPr/>
      <dgm:t>
        <a:bodyPr/>
        <a:lstStyle/>
        <a:p>
          <a:pPr>
            <a:buNone/>
          </a:pPr>
          <a:r>
            <a:rPr lang="es-ES" sz="1800" u="sng" dirty="0"/>
            <a:t>Objetivos específicos:</a:t>
          </a:r>
          <a:endParaRPr lang="es-CO" sz="1800" dirty="0"/>
        </a:p>
      </dgm:t>
    </dgm:pt>
    <dgm:pt modelId="{5BE115F6-1EF4-4763-957D-588F83F6D5F1}" type="parTrans" cxnId="{62B5CA60-597D-455C-A2A7-52AE8AE5C98E}">
      <dgm:prSet/>
      <dgm:spPr/>
      <dgm:t>
        <a:bodyPr/>
        <a:lstStyle/>
        <a:p>
          <a:endParaRPr lang="es-CO"/>
        </a:p>
      </dgm:t>
    </dgm:pt>
    <dgm:pt modelId="{77DCA6E8-74AD-4BD6-8944-D490103AA262}" type="sibTrans" cxnId="{62B5CA60-597D-455C-A2A7-52AE8AE5C98E}">
      <dgm:prSet/>
      <dgm:spPr/>
      <dgm:t>
        <a:bodyPr/>
        <a:lstStyle/>
        <a:p>
          <a:endParaRPr lang="es-CO"/>
        </a:p>
      </dgm:t>
    </dgm:pt>
    <dgm:pt modelId="{B6DC89E7-B3D7-4333-93B9-292146F62100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s-ES" sz="1800" b="0" i="0" u="none" dirty="0"/>
            <a:t>Proponer una arquitectura de integración de los sistemas académicos, para garantizar el aumento de  la usabilidad, adaptabilidad y operatividad de contenidos.</a:t>
          </a:r>
          <a:endParaRPr lang="es-ES" sz="1800" b="0" dirty="0"/>
        </a:p>
      </dgm:t>
    </dgm:pt>
    <dgm:pt modelId="{7616BC06-C8A6-4404-B083-9DE15C1038B2}" type="parTrans" cxnId="{9B69BF8E-49C8-4843-B6A5-B4C522254172}">
      <dgm:prSet/>
      <dgm:spPr/>
      <dgm:t>
        <a:bodyPr/>
        <a:lstStyle/>
        <a:p>
          <a:endParaRPr lang="es-CO"/>
        </a:p>
      </dgm:t>
    </dgm:pt>
    <dgm:pt modelId="{3556F9AC-FC73-40D4-9522-236722897700}" type="sibTrans" cxnId="{9B69BF8E-49C8-4843-B6A5-B4C522254172}">
      <dgm:prSet/>
      <dgm:spPr/>
      <dgm:t>
        <a:bodyPr/>
        <a:lstStyle/>
        <a:p>
          <a:endParaRPr lang="es-CO"/>
        </a:p>
      </dgm:t>
    </dgm:pt>
    <dgm:pt modelId="{B2F4D535-AE23-48CF-B0F9-85F64D5BC7FD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s-ES" sz="1800" b="0" i="0" u="none" dirty="0"/>
            <a:t>Capacitar en la utilización de las herramientas tecnológicas al alcance de los actores universitarios   </a:t>
          </a:r>
          <a:endParaRPr lang="es-ES" sz="1800" b="0" dirty="0"/>
        </a:p>
      </dgm:t>
    </dgm:pt>
    <dgm:pt modelId="{71AC5421-612F-4464-8C14-F67E82972A99}" type="parTrans" cxnId="{291EBCCA-3C4D-41C2-8685-C4FD3F24F555}">
      <dgm:prSet/>
      <dgm:spPr/>
      <dgm:t>
        <a:bodyPr/>
        <a:lstStyle/>
        <a:p>
          <a:endParaRPr lang="es-CO"/>
        </a:p>
      </dgm:t>
    </dgm:pt>
    <dgm:pt modelId="{0BBB4A67-FCFB-4388-AD01-6190DFF4C6B7}" type="sibTrans" cxnId="{291EBCCA-3C4D-41C2-8685-C4FD3F24F555}">
      <dgm:prSet/>
      <dgm:spPr/>
      <dgm:t>
        <a:bodyPr/>
        <a:lstStyle/>
        <a:p>
          <a:endParaRPr lang="es-CO"/>
        </a:p>
      </dgm:t>
    </dgm:pt>
    <dgm:pt modelId="{ED0A45B8-5CE9-49EA-9C71-784E28572360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s-ES" sz="1800" b="0" i="0" u="none" dirty="0"/>
            <a:t>Construir una propuesta para el mejoramiento de procesos de acreditación de los programas académicos de la </a:t>
          </a:r>
          <a:r>
            <a:rPr lang="es-ES" sz="1800" b="0" i="0" u="none" dirty="0" err="1"/>
            <a:t>USTA</a:t>
          </a:r>
          <a:r>
            <a:rPr lang="es-ES" sz="1800" b="0" i="0" u="none" dirty="0"/>
            <a:t> Tunja.  </a:t>
          </a:r>
          <a:endParaRPr lang="es-CO" sz="1800" dirty="0"/>
        </a:p>
      </dgm:t>
    </dgm:pt>
    <dgm:pt modelId="{A8CC0033-C5DA-4E8E-93AB-26B42DF7727E}" type="sibTrans" cxnId="{E1820370-BE6B-4973-8DF5-39EF3BB6225A}">
      <dgm:prSet/>
      <dgm:spPr/>
      <dgm:t>
        <a:bodyPr/>
        <a:lstStyle/>
        <a:p>
          <a:endParaRPr lang="es-CO"/>
        </a:p>
      </dgm:t>
    </dgm:pt>
    <dgm:pt modelId="{42D7D0AF-48D1-463E-9923-0BC03806F1E2}" type="parTrans" cxnId="{E1820370-BE6B-4973-8DF5-39EF3BB6225A}">
      <dgm:prSet/>
      <dgm:spPr/>
      <dgm:t>
        <a:bodyPr/>
        <a:lstStyle/>
        <a:p>
          <a:endParaRPr lang="es-CO"/>
        </a:p>
      </dgm:t>
    </dgm:pt>
    <dgm:pt modelId="{71D374E8-AC15-44C2-A643-B231D874A7C3}" type="pres">
      <dgm:prSet presAssocID="{284EB4FB-DEA9-4748-9BFE-6A9E095D4108}" presName="compositeShape" presStyleCnt="0">
        <dgm:presLayoutVars>
          <dgm:chMax val="7"/>
          <dgm:dir/>
          <dgm:resizeHandles val="exact"/>
        </dgm:presLayoutVars>
      </dgm:prSet>
      <dgm:spPr/>
    </dgm:pt>
    <dgm:pt modelId="{7EE4605C-755E-4DF1-B0D6-A9B7A4C163C6}" type="pres">
      <dgm:prSet presAssocID="{453FDFF0-509A-4460-95AC-79AB113FE354}" presName="circ1" presStyleLbl="vennNode1" presStyleIdx="0" presStyleCnt="2"/>
      <dgm:spPr/>
    </dgm:pt>
    <dgm:pt modelId="{AC7576B9-CA50-4293-A6CF-C78E6EE20DA0}" type="pres">
      <dgm:prSet presAssocID="{453FDFF0-509A-4460-95AC-79AB113FE35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728B3BB-1848-43E2-864C-0109398B718C}" type="pres">
      <dgm:prSet presAssocID="{7B22036D-6AFF-494F-989E-DF58B772ECFE}" presName="circ2" presStyleLbl="vennNode1" presStyleIdx="1" presStyleCnt="2" custScaleX="124491" custScaleY="100547" custLinFactNeighborX="7109" custLinFactNeighborY="274"/>
      <dgm:spPr/>
    </dgm:pt>
    <dgm:pt modelId="{16161431-2223-49DC-90AE-CCB469EEFF8C}" type="pres">
      <dgm:prSet presAssocID="{7B22036D-6AFF-494F-989E-DF58B772ECF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71EB402-01DF-4853-9AAD-6F63DEF41415}" type="presOf" srcId="{B6DC89E7-B3D7-4333-93B9-292146F62100}" destId="{E728B3BB-1848-43E2-864C-0109398B718C}" srcOrd="0" destOrd="2" presId="urn:microsoft.com/office/officeart/2005/8/layout/venn1"/>
    <dgm:cxn modelId="{2DD7D533-FEB3-458A-9A36-2653742FD316}" type="presOf" srcId="{B2F4D535-AE23-48CF-B0F9-85F64D5BC7FD}" destId="{E728B3BB-1848-43E2-864C-0109398B718C}" srcOrd="0" destOrd="3" presId="urn:microsoft.com/office/officeart/2005/8/layout/venn1"/>
    <dgm:cxn modelId="{62B5CA60-597D-455C-A2A7-52AE8AE5C98E}" srcId="{284EB4FB-DEA9-4748-9BFE-6A9E095D4108}" destId="{7B22036D-6AFF-494F-989E-DF58B772ECFE}" srcOrd="1" destOrd="0" parTransId="{5BE115F6-1EF4-4763-957D-588F83F6D5F1}" sibTransId="{77DCA6E8-74AD-4BD6-8944-D490103AA262}"/>
    <dgm:cxn modelId="{3DCC4E67-D41B-4BD3-89D8-93EC57C5B3E9}" type="presOf" srcId="{7B22036D-6AFF-494F-989E-DF58B772ECFE}" destId="{16161431-2223-49DC-90AE-CCB469EEFF8C}" srcOrd="1" destOrd="0" presId="urn:microsoft.com/office/officeart/2005/8/layout/venn1"/>
    <dgm:cxn modelId="{BBB49647-CB60-478C-8A7E-69BEA52841B2}" type="presOf" srcId="{ED0A45B8-5CE9-49EA-9C71-784E28572360}" destId="{E728B3BB-1848-43E2-864C-0109398B718C}" srcOrd="0" destOrd="1" presId="urn:microsoft.com/office/officeart/2005/8/layout/venn1"/>
    <dgm:cxn modelId="{E1820370-BE6B-4973-8DF5-39EF3BB6225A}" srcId="{7B22036D-6AFF-494F-989E-DF58B772ECFE}" destId="{ED0A45B8-5CE9-49EA-9C71-784E28572360}" srcOrd="0" destOrd="0" parTransId="{42D7D0AF-48D1-463E-9923-0BC03806F1E2}" sibTransId="{A8CC0033-C5DA-4E8E-93AB-26B42DF7727E}"/>
    <dgm:cxn modelId="{D2A1F376-4C30-4EBE-A935-26DADD24C5CE}" srcId="{284EB4FB-DEA9-4748-9BFE-6A9E095D4108}" destId="{453FDFF0-509A-4460-95AC-79AB113FE354}" srcOrd="0" destOrd="0" parTransId="{F74D8171-6C0B-4E44-A1B6-53028FFC98CD}" sibTransId="{7DB59546-D483-4232-889A-F59893B5C7F1}"/>
    <dgm:cxn modelId="{CD0F007D-6887-45D8-844D-255A7106644D}" type="presOf" srcId="{453FDFF0-509A-4460-95AC-79AB113FE354}" destId="{AC7576B9-CA50-4293-A6CF-C78E6EE20DA0}" srcOrd="1" destOrd="0" presId="urn:microsoft.com/office/officeart/2005/8/layout/venn1"/>
    <dgm:cxn modelId="{FC244480-1967-4A74-87C6-B21D7D4DAAE6}" type="presOf" srcId="{ED0A45B8-5CE9-49EA-9C71-784E28572360}" destId="{16161431-2223-49DC-90AE-CCB469EEFF8C}" srcOrd="1" destOrd="1" presId="urn:microsoft.com/office/officeart/2005/8/layout/venn1"/>
    <dgm:cxn modelId="{B141CF81-A500-4697-B532-3CD993F87093}" type="presOf" srcId="{7B22036D-6AFF-494F-989E-DF58B772ECFE}" destId="{E728B3BB-1848-43E2-864C-0109398B718C}" srcOrd="0" destOrd="0" presId="urn:microsoft.com/office/officeart/2005/8/layout/venn1"/>
    <dgm:cxn modelId="{9B69BF8E-49C8-4843-B6A5-B4C522254172}" srcId="{7B22036D-6AFF-494F-989E-DF58B772ECFE}" destId="{B6DC89E7-B3D7-4333-93B9-292146F62100}" srcOrd="1" destOrd="0" parTransId="{7616BC06-C8A6-4404-B083-9DE15C1038B2}" sibTransId="{3556F9AC-FC73-40D4-9522-236722897700}"/>
    <dgm:cxn modelId="{28B2A398-AB62-4C4D-A9DC-2BB5BFD07844}" type="presOf" srcId="{B2F4D535-AE23-48CF-B0F9-85F64D5BC7FD}" destId="{16161431-2223-49DC-90AE-CCB469EEFF8C}" srcOrd="1" destOrd="3" presId="urn:microsoft.com/office/officeart/2005/8/layout/venn1"/>
    <dgm:cxn modelId="{E2D9869B-AE43-4E30-A919-054005761C01}" type="presOf" srcId="{284EB4FB-DEA9-4748-9BFE-6A9E095D4108}" destId="{71D374E8-AC15-44C2-A643-B231D874A7C3}" srcOrd="0" destOrd="0" presId="urn:microsoft.com/office/officeart/2005/8/layout/venn1"/>
    <dgm:cxn modelId="{291EBCCA-3C4D-41C2-8685-C4FD3F24F555}" srcId="{7B22036D-6AFF-494F-989E-DF58B772ECFE}" destId="{B2F4D535-AE23-48CF-B0F9-85F64D5BC7FD}" srcOrd="2" destOrd="0" parTransId="{71AC5421-612F-4464-8C14-F67E82972A99}" sibTransId="{0BBB4A67-FCFB-4388-AD01-6190DFF4C6B7}"/>
    <dgm:cxn modelId="{898253CD-7D6C-4FB9-9FE3-97EB47877CD7}" type="presOf" srcId="{453FDFF0-509A-4460-95AC-79AB113FE354}" destId="{7EE4605C-755E-4DF1-B0D6-A9B7A4C163C6}" srcOrd="0" destOrd="0" presId="urn:microsoft.com/office/officeart/2005/8/layout/venn1"/>
    <dgm:cxn modelId="{B43C7ECD-0F86-4B10-A3FD-6E3BD037B0AA}" type="presOf" srcId="{B6DC89E7-B3D7-4333-93B9-292146F62100}" destId="{16161431-2223-49DC-90AE-CCB469EEFF8C}" srcOrd="1" destOrd="2" presId="urn:microsoft.com/office/officeart/2005/8/layout/venn1"/>
    <dgm:cxn modelId="{C0958A24-D2DC-4E41-A121-E96875B5806A}" type="presParOf" srcId="{71D374E8-AC15-44C2-A643-B231D874A7C3}" destId="{7EE4605C-755E-4DF1-B0D6-A9B7A4C163C6}" srcOrd="0" destOrd="0" presId="urn:microsoft.com/office/officeart/2005/8/layout/venn1"/>
    <dgm:cxn modelId="{43BE877C-5688-41A1-8F70-9511D7CCC48F}" type="presParOf" srcId="{71D374E8-AC15-44C2-A643-B231D874A7C3}" destId="{AC7576B9-CA50-4293-A6CF-C78E6EE20DA0}" srcOrd="1" destOrd="0" presId="urn:microsoft.com/office/officeart/2005/8/layout/venn1"/>
    <dgm:cxn modelId="{9A6F5AFF-B4C2-4C7C-B4C4-D9CF1090C329}" type="presParOf" srcId="{71D374E8-AC15-44C2-A643-B231D874A7C3}" destId="{E728B3BB-1848-43E2-864C-0109398B718C}" srcOrd="2" destOrd="0" presId="urn:microsoft.com/office/officeart/2005/8/layout/venn1"/>
    <dgm:cxn modelId="{907DADD9-EBDC-4CE5-8256-FE5B8AB4B984}" type="presParOf" srcId="{71D374E8-AC15-44C2-A643-B231D874A7C3}" destId="{16161431-2223-49DC-90AE-CCB469EEFF8C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E4605C-755E-4DF1-B0D6-A9B7A4C163C6}">
      <dsp:nvSpPr>
        <dsp:cNvPr id="0" name=""/>
        <dsp:cNvSpPr/>
      </dsp:nvSpPr>
      <dsp:spPr>
        <a:xfrm>
          <a:off x="1289921" y="12183"/>
          <a:ext cx="4454979" cy="445497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u="sng" kern="1200" dirty="0"/>
            <a:t>General: </a:t>
          </a:r>
          <a:r>
            <a:rPr lang="es-ES" sz="1800" b="0" i="0" u="none" kern="1200" dirty="0"/>
            <a:t>Crear un modelo de Smart </a:t>
          </a:r>
          <a:r>
            <a:rPr lang="es-ES" sz="1800" b="0" i="0" u="none" kern="1200" dirty="0" err="1"/>
            <a:t>University</a:t>
          </a:r>
          <a:r>
            <a:rPr lang="es-ES" sz="1800" b="0" i="0" u="none" kern="1200" dirty="0"/>
            <a:t> en la </a:t>
          </a:r>
          <a:r>
            <a:rPr lang="es-ES" sz="1800" b="0" i="0" u="none" kern="1200" dirty="0" err="1"/>
            <a:t>USTA</a:t>
          </a:r>
          <a:r>
            <a:rPr lang="es-ES" sz="1800" b="0" i="0" u="none" kern="1200" dirty="0"/>
            <a:t> Tunja, para ayudar a optimizar el uso de las tecnologías existentes. </a:t>
          </a:r>
          <a:endParaRPr lang="es-ES" sz="1800" b="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800" kern="1200" dirty="0"/>
        </a:p>
      </dsp:txBody>
      <dsp:txXfrm>
        <a:off x="1912012" y="537521"/>
        <a:ext cx="2568636" cy="3404303"/>
      </dsp:txXfrm>
    </dsp:sp>
    <dsp:sp modelId="{E728B3BB-1848-43E2-864C-0109398B718C}">
      <dsp:nvSpPr>
        <dsp:cNvPr id="0" name=""/>
        <dsp:cNvSpPr/>
      </dsp:nvSpPr>
      <dsp:spPr>
        <a:xfrm>
          <a:off x="4271887" y="0"/>
          <a:ext cx="5546048" cy="447934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u="sng" kern="1200" dirty="0"/>
            <a:t>Objetivos específicos:</a:t>
          </a:r>
          <a:endParaRPr lang="es-CO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s-ES" sz="1800" b="0" i="0" u="none" kern="1200" dirty="0"/>
            <a:t>Construir una propuesta para el mejoramiento de procesos de acreditación de los programas académicos de la </a:t>
          </a:r>
          <a:r>
            <a:rPr lang="es-ES" sz="1800" b="0" i="0" u="none" kern="1200" dirty="0" err="1"/>
            <a:t>USTA</a:t>
          </a:r>
          <a:r>
            <a:rPr lang="es-ES" sz="1800" b="0" i="0" u="none" kern="1200" dirty="0"/>
            <a:t> Tunja.  </a:t>
          </a:r>
          <a:endParaRPr lang="es-CO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s-ES" sz="1800" b="0" i="0" u="none" kern="1200" dirty="0"/>
            <a:t>Proponer una arquitectura de integración de los sistemas académicos, para garantizar el aumento de  la usabilidad, adaptabilidad y operatividad de contenidos.</a:t>
          </a:r>
          <a:endParaRPr lang="es-ES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s-ES" sz="1800" b="0" i="0" u="none" kern="1200" dirty="0"/>
            <a:t>Capacitar en la utilización de las herramientas tecnológicas al alcance de los actores universitarios   </a:t>
          </a:r>
          <a:endParaRPr lang="es-ES" sz="1800" b="0" kern="1200" dirty="0"/>
        </a:p>
      </dsp:txBody>
      <dsp:txXfrm>
        <a:off x="5845765" y="528210"/>
        <a:ext cx="3197721" cy="34229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5E62D-66BF-4CEE-911C-6D807F3DA7A3}" type="datetimeFigureOut">
              <a:rPr lang="es-CO" smtClean="0"/>
              <a:t>16/06/2021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CC509-2944-4C7D-94AA-C51B24A7E2B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17111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16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1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7DCEED6-DF9B-A641-8913-B6AB9F580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356" y="0"/>
            <a:ext cx="12232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83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191FE90-50A7-4642-8303-C915F24B26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892" y="0"/>
            <a:ext cx="12239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7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D97C656-CE85-DC4F-8BA4-E898C888E8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61" y="0"/>
            <a:ext cx="12232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65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D85669AA-2244-6E46-BAAB-9F2E1FC223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26" y="0"/>
            <a:ext cx="12242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26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71106D-627C-1D42-8BFA-888E973094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207" y="0"/>
            <a:ext cx="12254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24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D0250E3A-FDE1-224A-8536-16E89238DE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59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E413757-6976-6F43-AFFB-B91726F32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01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8620" y="3429001"/>
            <a:ext cx="10994760" cy="183246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419" y="2818180"/>
            <a:ext cx="10975163" cy="814427"/>
          </a:xfrm>
        </p:spPr>
        <p:txBody>
          <a:bodyPr>
            <a:normAutofit/>
          </a:bodyPr>
          <a:lstStyle>
            <a:lvl1pPr marL="0" indent="0" algn="l">
              <a:buNone/>
              <a:defRPr sz="3733" b="0" i="0">
                <a:solidFill>
                  <a:srgbClr val="00206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34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20" y="374900"/>
            <a:ext cx="10994760" cy="1018035"/>
          </a:xfrm>
        </p:spPr>
        <p:txBody>
          <a:bodyPr>
            <a:normAutofit/>
          </a:bodyPr>
          <a:lstStyle>
            <a:lvl1pPr algn="l">
              <a:defRPr sz="48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621" y="1800147"/>
            <a:ext cx="10994760" cy="4682951"/>
          </a:xfrm>
        </p:spPr>
        <p:txBody>
          <a:bodyPr/>
          <a:lstStyle>
            <a:lvl1pPr algn="l">
              <a:defRPr sz="3733">
                <a:solidFill>
                  <a:srgbClr val="002060"/>
                </a:solidFill>
              </a:defRPr>
            </a:lvl1pPr>
            <a:lvl2pPr algn="l">
              <a:defRPr>
                <a:solidFill>
                  <a:srgbClr val="002060"/>
                </a:solidFill>
              </a:defRPr>
            </a:lvl2pPr>
            <a:lvl3pPr algn="l">
              <a:defRPr>
                <a:solidFill>
                  <a:srgbClr val="002060"/>
                </a:solidFill>
              </a:defRPr>
            </a:lvl3pPr>
            <a:lvl4pPr algn="l">
              <a:defRPr>
                <a:solidFill>
                  <a:srgbClr val="002060"/>
                </a:solidFill>
              </a:defRPr>
            </a:lvl4pPr>
            <a:lvl5pPr algn="l"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48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84D245-31E1-FD4D-AE23-7F007CAF9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FD83E5-53DD-2B44-A5A7-71CE67A4A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14ACD5-4BAB-1740-9BAC-187E7E6D2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EF9D3-5060-F140-9E87-11D1508CD7EC}" type="datetimeFigureOut">
              <a:rPr lang="es-CO" smtClean="0"/>
              <a:t>16/06/2021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FAFFE3-6324-4A4F-A2B9-B3521D56E3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EA7846-BB0B-7B46-B5AE-53CA1C759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CE93D-9574-E241-B2A2-69A0CBBEAE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8013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Jevis.caro@usantoto.edu.co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274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08EF46BF-05A8-4811-A76A-B6B72B976E81}"/>
              </a:ext>
            </a:extLst>
          </p:cNvPr>
          <p:cNvSpPr/>
          <p:nvPr/>
        </p:nvSpPr>
        <p:spPr>
          <a:xfrm>
            <a:off x="7114033" y="5526208"/>
            <a:ext cx="4886560" cy="13317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5179BEB-8236-466C-8E90-8833185180E5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/>
              <a:t>Líneas de trabajo </a:t>
            </a:r>
            <a:endParaRPr lang="es-CO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2F169FD-6A06-4E4D-8D93-35F0E606464E}"/>
              </a:ext>
            </a:extLst>
          </p:cNvPr>
          <p:cNvSpPr txBox="1">
            <a:spLocks/>
          </p:cNvSpPr>
          <p:nvPr/>
        </p:nvSpPr>
        <p:spPr>
          <a:xfrm>
            <a:off x="757118" y="1707514"/>
            <a:ext cx="5386917" cy="5498828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s-CO" sz="4000" dirty="0"/>
              <a:t>Economía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CO" sz="4000" dirty="0"/>
              <a:t>Gobierno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CO" sz="4000" dirty="0"/>
              <a:t>Movilidad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CO" sz="4000" dirty="0"/>
              <a:t>Ciudadanía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CO" sz="4000" dirty="0"/>
              <a:t>Entorno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CO" sz="4000" dirty="0"/>
              <a:t>Calidad de Vida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BBC9EB44-E8CE-418B-A3F2-CB044B00684F}"/>
              </a:ext>
            </a:extLst>
          </p:cNvPr>
          <p:cNvSpPr txBox="1">
            <a:spLocks/>
          </p:cNvSpPr>
          <p:nvPr/>
        </p:nvSpPr>
        <p:spPr>
          <a:xfrm>
            <a:off x="191407" y="2342679"/>
            <a:ext cx="5386917" cy="303505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267" dirty="0"/>
          </a:p>
        </p:txBody>
      </p:sp>
      <p:sp>
        <p:nvSpPr>
          <p:cNvPr id="8" name="Abrir llave 7">
            <a:extLst>
              <a:ext uri="{FF2B5EF4-FFF2-40B4-BE49-F238E27FC236}">
                <a16:creationId xmlns:a16="http://schemas.microsoft.com/office/drawing/2014/main" id="{2BFCEC6B-94B7-422C-9B49-382DA295FC34}"/>
              </a:ext>
            </a:extLst>
          </p:cNvPr>
          <p:cNvSpPr/>
          <p:nvPr/>
        </p:nvSpPr>
        <p:spPr>
          <a:xfrm>
            <a:off x="4670754" y="2207360"/>
            <a:ext cx="1018033" cy="366492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E5F9F71-5166-415E-A8AB-83E394A02F99}"/>
              </a:ext>
            </a:extLst>
          </p:cNvPr>
          <p:cNvSpPr/>
          <p:nvPr/>
        </p:nvSpPr>
        <p:spPr>
          <a:xfrm>
            <a:off x="5578325" y="1864743"/>
            <a:ext cx="2041919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s-ES" sz="5867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TIC </a:t>
            </a:r>
            <a:r>
              <a:rPr lang="es-E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5C2BB011-9112-4519-9372-7131745B6C70}"/>
              </a:ext>
            </a:extLst>
          </p:cNvPr>
          <p:cNvSpPr/>
          <p:nvPr/>
        </p:nvSpPr>
        <p:spPr>
          <a:xfrm>
            <a:off x="6599283" y="5043942"/>
            <a:ext cx="2958031" cy="3337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pic>
        <p:nvPicPr>
          <p:cNvPr id="2052" name="Picture 4" descr="Resultado de imagen para PERSONAS">
            <a:extLst>
              <a:ext uri="{FF2B5EF4-FFF2-40B4-BE49-F238E27FC236}">
                <a16:creationId xmlns:a16="http://schemas.microsoft.com/office/drawing/2014/main" id="{9C3B9E37-6933-4FF0-BF41-413C42CC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313" y="5767003"/>
            <a:ext cx="2274691" cy="96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para TIC">
            <a:extLst>
              <a:ext uri="{FF2B5EF4-FFF2-40B4-BE49-F238E27FC236}">
                <a16:creationId xmlns:a16="http://schemas.microsoft.com/office/drawing/2014/main" id="{51FFB276-2A52-4B28-8D2E-20519CE2A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0" r="19939"/>
          <a:stretch/>
        </p:blipFill>
        <p:spPr bwMode="auto">
          <a:xfrm>
            <a:off x="5451961" y="2925648"/>
            <a:ext cx="2294643" cy="195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30A9CF1A-5CBD-4963-81EC-BA8E75BAB25C}"/>
              </a:ext>
            </a:extLst>
          </p:cNvPr>
          <p:cNvSpPr/>
          <p:nvPr/>
        </p:nvSpPr>
        <p:spPr>
          <a:xfrm>
            <a:off x="7318175" y="5818305"/>
            <a:ext cx="1969129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ESTUDIOS DE </a:t>
            </a:r>
          </a:p>
          <a:p>
            <a:pPr algn="ctr"/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PERCEPCIÓN</a:t>
            </a:r>
          </a:p>
        </p:txBody>
      </p:sp>
      <p:pic>
        <p:nvPicPr>
          <p:cNvPr id="15" name="Picture 4" descr="Resultado de imagen para frases ciudades inteligentes">
            <a:extLst>
              <a:ext uri="{FF2B5EF4-FFF2-40B4-BE49-F238E27FC236}">
                <a16:creationId xmlns:a16="http://schemas.microsoft.com/office/drawing/2014/main" id="{6991A7AE-78C5-4A25-B81B-7F01D29A5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380" y="2207361"/>
            <a:ext cx="3753213" cy="268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908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Grupo de personas posando por un foto&#10;&#10;Descripción generada automáticamente">
            <a:extLst>
              <a:ext uri="{FF2B5EF4-FFF2-40B4-BE49-F238E27FC236}">
                <a16:creationId xmlns:a16="http://schemas.microsoft.com/office/drawing/2014/main" id="{B81509AF-341A-45DB-9563-EDDBC185C9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7176" r="2896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PROYECTO </a:t>
            </a:r>
            <a:r>
              <a:rPr lang="en-US" dirty="0" err="1">
                <a:solidFill>
                  <a:srgbClr val="000000"/>
                </a:solidFill>
              </a:rPr>
              <a:t>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CURSO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26" y="2569029"/>
            <a:ext cx="5867946" cy="378469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Optimización de las tecnologías y herramientas existentes en la Universidad Santo Tomás seccional Tunja para el desarrollo de un modelo </a:t>
            </a:r>
            <a:r>
              <a:rPr lang="es-ES" sz="28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smart</a:t>
            </a:r>
            <a:r>
              <a:rPr lang="es-ES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s-ES" sz="28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university</a:t>
            </a:r>
            <a:endParaRPr lang="es-ES" sz="2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es-E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311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CC648600-331D-4084-AA2D-6B6D0E4F28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2" b="1261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74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81CFCE-8D2E-41C1-AACE-FE7D06E106EE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/>
              <a:t>OBJETIVOS </a:t>
            </a:r>
            <a:endParaRPr lang="es-CO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D2D24C7F-A9A0-4386-A7FA-D63C33A3EBF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16653" y="2003753"/>
          <a:ext cx="10791152" cy="447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Resultado de imagen para DISEÃAR.GIF">
            <a:extLst>
              <a:ext uri="{FF2B5EF4-FFF2-40B4-BE49-F238E27FC236}">
                <a16:creationId xmlns:a16="http://schemas.microsoft.com/office/drawing/2014/main" id="{BA34F0D6-9787-47FE-A984-0C1F72F694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0" y="3139748"/>
            <a:ext cx="2693213" cy="212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408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89B32C-B2CE-45FD-9395-AC8B9010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es-CO" dirty="0"/>
              <a:t>PRODUCTOS A GENERAR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228EEC-CC95-4DE9-A828-C12F564EC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130846"/>
            <a:ext cx="5217173" cy="4351338"/>
          </a:xfrm>
        </p:spPr>
        <p:txBody>
          <a:bodyPr>
            <a:normAutofit/>
          </a:bodyPr>
          <a:lstStyle/>
          <a:p>
            <a:r>
              <a:rPr lang="es-CO" sz="2900">
                <a:solidFill>
                  <a:schemeClr val="bg1"/>
                </a:solidFill>
              </a:rPr>
              <a:t>Opción 1: participación en eventos científicos con poster o ponencia y desarrollo de 1 articulo en coautoría publicable</a:t>
            </a:r>
          </a:p>
          <a:p>
            <a:r>
              <a:rPr lang="es-CO" sz="2900">
                <a:solidFill>
                  <a:schemeClr val="bg1"/>
                </a:solidFill>
              </a:rPr>
              <a:t>Opción 2: desarrollo del trabajo de grado con proyecto asociado a las líneas de trabajo del proyecto</a:t>
            </a:r>
            <a:endParaRPr lang="es-CO" sz="2900" dirty="0">
              <a:solidFill>
                <a:schemeClr val="bg1"/>
              </a:solidFill>
            </a:endParaRP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859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EEE3F1A-8AD6-4B80-8E10-4071FC503E30}"/>
              </a:ext>
            </a:extLst>
          </p:cNvPr>
          <p:cNvSpPr txBox="1"/>
          <p:nvPr/>
        </p:nvSpPr>
        <p:spPr>
          <a:xfrm>
            <a:off x="609600" y="440369"/>
            <a:ext cx="113385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latin typeface="Cambria" panose="02040503050406030204" pitchFamily="18" charset="0"/>
                <a:ea typeface="Cambria" panose="02040503050406030204" pitchFamily="18" charset="0"/>
              </a:rPr>
              <a:t>Semillero: SIETE-A </a:t>
            </a:r>
            <a:r>
              <a:rPr lang="es-CO" sz="2000" dirty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s-CO" sz="2000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s-CO" sz="2000" dirty="0">
                <a:latin typeface="Cambria" panose="02040503050406030204" pitchFamily="18" charset="0"/>
                <a:ea typeface="Cambria" panose="02040503050406030204" pitchFamily="18" charset="0"/>
              </a:rPr>
              <a:t>emillero</a:t>
            </a:r>
            <a:r>
              <a:rPr lang="es-CO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CO" sz="2000" dirty="0">
                <a:latin typeface="Cambria" panose="02040503050406030204" pitchFamily="18" charset="0"/>
                <a:ea typeface="Cambria" panose="02040503050406030204" pitchFamily="18" charset="0"/>
              </a:rPr>
              <a:t>de</a:t>
            </a:r>
            <a:r>
              <a:rPr lang="es-CO" sz="2000" b="1" dirty="0">
                <a:latin typeface="Cambria" panose="02040503050406030204" pitchFamily="18" charset="0"/>
                <a:ea typeface="Cambria" panose="02040503050406030204" pitchFamily="18" charset="0"/>
              </a:rPr>
              <a:t> I</a:t>
            </a:r>
            <a:r>
              <a:rPr lang="es-CO" sz="2000" dirty="0">
                <a:latin typeface="Cambria" panose="02040503050406030204" pitchFamily="18" charset="0"/>
                <a:ea typeface="Cambria" panose="02040503050406030204" pitchFamily="18" charset="0"/>
              </a:rPr>
              <a:t>nvestigación en </a:t>
            </a:r>
            <a:r>
              <a:rPr lang="es-CO" sz="2000" b="1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s-CO" sz="2000" dirty="0">
                <a:latin typeface="Cambria" panose="02040503050406030204" pitchFamily="18" charset="0"/>
                <a:ea typeface="Cambria" panose="02040503050406030204" pitchFamily="18" charset="0"/>
              </a:rPr>
              <a:t>ducación,</a:t>
            </a:r>
            <a:r>
              <a:rPr lang="es-CO" sz="2000" b="1" dirty="0">
                <a:latin typeface="Cambria" panose="02040503050406030204" pitchFamily="18" charset="0"/>
                <a:ea typeface="Cambria" panose="02040503050406030204" pitchFamily="18" charset="0"/>
              </a:rPr>
              <a:t> T</a:t>
            </a:r>
            <a:r>
              <a:rPr lang="es-CO" sz="2000" dirty="0">
                <a:latin typeface="Cambria" panose="02040503050406030204" pitchFamily="18" charset="0"/>
                <a:ea typeface="Cambria" panose="02040503050406030204" pitchFamily="18" charset="0"/>
              </a:rPr>
              <a:t>ecnología, </a:t>
            </a:r>
            <a:r>
              <a:rPr lang="es-CO" sz="2000" b="1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s-CO" sz="2000" dirty="0">
                <a:latin typeface="Cambria" panose="02040503050406030204" pitchFamily="18" charset="0"/>
                <a:ea typeface="Cambria" panose="02040503050406030204" pitchFamily="18" charset="0"/>
              </a:rPr>
              <a:t>conomía y </a:t>
            </a:r>
            <a:r>
              <a:rPr lang="es-CO" sz="2000" b="1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s-CO" sz="2000" dirty="0">
                <a:latin typeface="Cambria" panose="02040503050406030204" pitchFamily="18" charset="0"/>
                <a:ea typeface="Cambria" panose="02040503050406030204" pitchFamily="18" charset="0"/>
              </a:rPr>
              <a:t>mbiente”</a:t>
            </a:r>
            <a:endParaRPr lang="es-CO"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s-CO" i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                    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A0E96D-3F4B-45D4-82BA-5F510B854ED5}"/>
              </a:ext>
            </a:extLst>
          </p:cNvPr>
          <p:cNvSpPr txBox="1"/>
          <p:nvPr/>
        </p:nvSpPr>
        <p:spPr>
          <a:xfrm>
            <a:off x="3741111" y="1943470"/>
            <a:ext cx="7872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b="1" dirty="0">
                <a:latin typeface="Cambria" panose="02040503050406030204" pitchFamily="18" charset="0"/>
                <a:ea typeface="Cambria" panose="02040503050406030204" pitchFamily="18" charset="0"/>
              </a:rPr>
              <a:t>Objetivo del semillero: </a:t>
            </a:r>
            <a:r>
              <a:rPr lang="es-ES" i="1" dirty="0"/>
              <a:t>Promover el espíritu investigativo en los estudiantes y docentes integrantes del semillero generando escenarios y proyectos de investigación en temáticas relacionadas con Educación, Tecnología, Economía y Ambiente de interés e impacto regional.</a:t>
            </a:r>
            <a:r>
              <a:rPr lang="es-CO" i="1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AE7576-F41D-418E-B601-8DF0B8CE1229}"/>
              </a:ext>
            </a:extLst>
          </p:cNvPr>
          <p:cNvSpPr txBox="1"/>
          <p:nvPr/>
        </p:nvSpPr>
        <p:spPr>
          <a:xfrm>
            <a:off x="3741111" y="4457757"/>
            <a:ext cx="7357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s-CO" b="1" dirty="0">
                <a:latin typeface="Cambria" panose="02040503050406030204" pitchFamily="18" charset="0"/>
                <a:ea typeface="Cambria" panose="02040503050406030204" pitchFamily="18" charset="0"/>
              </a:rPr>
              <a:t>Lema del semillero:  </a:t>
            </a:r>
            <a:r>
              <a:rPr lang="es-ES" i="1" dirty="0"/>
              <a:t>“Unidos por la investigación por un impacto regional”</a:t>
            </a:r>
            <a:endParaRPr lang="es-CO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39E8A01-4FCE-4042-8865-06C1C8C1D7D3}"/>
              </a:ext>
            </a:extLst>
          </p:cNvPr>
          <p:cNvSpPr txBox="1"/>
          <p:nvPr/>
        </p:nvSpPr>
        <p:spPr>
          <a:xfrm>
            <a:off x="3741111" y="3590183"/>
            <a:ext cx="579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s-CO" b="1" dirty="0">
                <a:latin typeface="Cambria" panose="02040503050406030204" pitchFamily="18" charset="0"/>
                <a:ea typeface="Cambria" panose="02040503050406030204" pitchFamily="18" charset="0"/>
              </a:rPr>
              <a:t>Línea(s) de investigación: </a:t>
            </a:r>
            <a:r>
              <a:rPr lang="es-CO" i="1" dirty="0">
                <a:latin typeface="Cambria" panose="02040503050406030204" pitchFamily="18" charset="0"/>
                <a:ea typeface="Cambria" panose="02040503050406030204" pitchFamily="18" charset="0"/>
              </a:rPr>
              <a:t>Economía, Empresa y Región.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6" r="16434" b="1592"/>
          <a:stretch/>
        </p:blipFill>
        <p:spPr bwMode="auto">
          <a:xfrm>
            <a:off x="314279" y="1277165"/>
            <a:ext cx="3218061" cy="336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DA0E96D-3F4B-45D4-82BA-5F510B854ED5}"/>
              </a:ext>
            </a:extLst>
          </p:cNvPr>
          <p:cNvSpPr txBox="1"/>
          <p:nvPr/>
        </p:nvSpPr>
        <p:spPr>
          <a:xfrm>
            <a:off x="3741111" y="1355943"/>
            <a:ext cx="6193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s-CO" b="1" dirty="0">
                <a:latin typeface="Cambria" panose="02040503050406030204" pitchFamily="18" charset="0"/>
                <a:ea typeface="Cambria" panose="02040503050406030204" pitchFamily="18" charset="0"/>
              </a:rPr>
              <a:t>Docente Líder del Semillero: </a:t>
            </a:r>
            <a:r>
              <a:rPr lang="es-CO" i="1" dirty="0">
                <a:latin typeface="Cambria" panose="02040503050406030204" pitchFamily="18" charset="0"/>
                <a:ea typeface="Cambria" panose="02040503050406030204" pitchFamily="18" charset="0"/>
              </a:rPr>
              <a:t>Ángela María Rodríguez Orduz</a:t>
            </a:r>
          </a:p>
        </p:txBody>
      </p:sp>
    </p:spTree>
    <p:extLst>
      <p:ext uri="{BB962C8B-B14F-4D97-AF65-F5344CB8AC3E}">
        <p14:creationId xmlns:p14="http://schemas.microsoft.com/office/powerpoint/2010/main" val="3833947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39E4A18-03BC-44C0-AEF6-A45969ECCCDF}"/>
              </a:ext>
            </a:extLst>
          </p:cNvPr>
          <p:cNvSpPr txBox="1"/>
          <p:nvPr/>
        </p:nvSpPr>
        <p:spPr>
          <a:xfrm>
            <a:off x="1286909" y="3395686"/>
            <a:ext cx="101248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b="1" dirty="0">
                <a:latin typeface="Cambria" panose="02040503050406030204" pitchFamily="18" charset="0"/>
                <a:ea typeface="Cambria" panose="02040503050406030204" pitchFamily="18" charset="0"/>
              </a:rPr>
              <a:t>Temáticas de estudio: </a:t>
            </a:r>
          </a:p>
          <a:p>
            <a:pPr algn="just"/>
            <a:endParaRPr lang="es-CO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i="1" dirty="0">
                <a:latin typeface="Cambria" panose="02040503050406030204" pitchFamily="18" charset="0"/>
                <a:ea typeface="Cambria" panose="02040503050406030204" pitchFamily="18" charset="0"/>
              </a:rPr>
              <a:t>Economía,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i="1" dirty="0">
                <a:latin typeface="Cambria" panose="02040503050406030204" pitchFamily="18" charset="0"/>
                <a:ea typeface="Cambria" panose="02040503050406030204" pitchFamily="18" charset="0"/>
              </a:rPr>
              <a:t>Tecnología,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i="1" dirty="0">
                <a:latin typeface="Cambria" panose="02040503050406030204" pitchFamily="18" charset="0"/>
                <a:ea typeface="Cambria" panose="02040503050406030204" pitchFamily="18" charset="0"/>
              </a:rPr>
              <a:t>Educación,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i="1" dirty="0">
                <a:latin typeface="Cambria" panose="02040503050406030204" pitchFamily="18" charset="0"/>
                <a:ea typeface="Cambria" panose="02040503050406030204" pitchFamily="18" charset="0"/>
              </a:rPr>
              <a:t>Ambiente,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i="1" dirty="0">
                <a:latin typeface="Cambria" panose="02040503050406030204" pitchFamily="18" charset="0"/>
                <a:ea typeface="Cambria" panose="02040503050406030204" pitchFamily="18" charset="0"/>
              </a:rPr>
              <a:t>Otros:  Proyectos Sociales, Economía Solidaria, Estados de arte, entre otros.</a:t>
            </a:r>
          </a:p>
          <a:p>
            <a:pPr algn="just"/>
            <a:endParaRPr lang="es-CO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1BA4FC-9695-4958-BACA-DAB3A85FEC57}"/>
              </a:ext>
            </a:extLst>
          </p:cNvPr>
          <p:cNvSpPr txBox="1"/>
          <p:nvPr/>
        </p:nvSpPr>
        <p:spPr>
          <a:xfrm>
            <a:off x="1286909" y="989844"/>
            <a:ext cx="87958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b="1" dirty="0">
                <a:latin typeface="Cambria" panose="02040503050406030204" pitchFamily="18" charset="0"/>
                <a:ea typeface="Cambria" panose="02040503050406030204" pitchFamily="18" charset="0"/>
              </a:rPr>
              <a:t>Docente Apoyo del Semillero: </a:t>
            </a:r>
            <a:r>
              <a:rPr lang="es-CO" i="1" dirty="0">
                <a:latin typeface="Cambria" panose="02040503050406030204" pitchFamily="18" charset="0"/>
                <a:ea typeface="Cambria" panose="02040503050406030204" pitchFamily="18" charset="0"/>
              </a:rPr>
              <a:t>Claudia Isabel Cárdenas Flórez</a:t>
            </a:r>
          </a:p>
          <a:p>
            <a:pPr algn="just"/>
            <a:endParaRPr lang="es-CO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s-CO" b="1" dirty="0">
                <a:latin typeface="Cambria" panose="02040503050406030204" pitchFamily="18" charset="0"/>
                <a:ea typeface="Cambria" panose="02040503050406030204" pitchFamily="18" charset="0"/>
              </a:rPr>
              <a:t>Proyectos: </a:t>
            </a:r>
          </a:p>
          <a:p>
            <a:pPr algn="just"/>
            <a:endParaRPr lang="es-CO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dirty="0">
                <a:latin typeface="Cambria" panose="02040503050406030204" pitchFamily="18" charset="0"/>
                <a:ea typeface="Cambria" panose="02040503050406030204" pitchFamily="18" charset="0"/>
              </a:rPr>
              <a:t>Actual: </a:t>
            </a:r>
            <a:r>
              <a:rPr lang="es-CO" i="1" dirty="0"/>
              <a:t>Modelo de Gestión Empresarial para el uso de TIC en las IPS de la ciudad de Tunja.</a:t>
            </a:r>
            <a:r>
              <a:rPr lang="es-CO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dirty="0">
                <a:latin typeface="Cambria" panose="02040503050406030204" pitchFamily="18" charset="0"/>
                <a:ea typeface="Cambria" panose="02040503050406030204" pitchFamily="18" charset="0"/>
              </a:rPr>
              <a:t>Anterior:  </a:t>
            </a:r>
            <a:r>
              <a:rPr lang="es-CO" i="1" dirty="0"/>
              <a:t>Indicadores para el uso y apropiación de las TIC, TAC y TEP en la Universidad Santo Tomás y Fundación Universitaria Juan de Castellanos de la ciudad de Tunja.</a:t>
            </a:r>
            <a:r>
              <a:rPr lang="es-CO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0341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39E4A18-03BC-44C0-AEF6-A45969ECCCDF}"/>
              </a:ext>
            </a:extLst>
          </p:cNvPr>
          <p:cNvSpPr txBox="1"/>
          <p:nvPr/>
        </p:nvSpPr>
        <p:spPr>
          <a:xfrm>
            <a:off x="860189" y="823174"/>
            <a:ext cx="1012480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b="1" dirty="0">
                <a:latin typeface="Cambria" panose="02040503050406030204" pitchFamily="18" charset="0"/>
                <a:ea typeface="Cambria" panose="02040503050406030204" pitchFamily="18" charset="0"/>
              </a:rPr>
              <a:t>Trayectoria y experiencias significativas: </a:t>
            </a:r>
          </a:p>
          <a:p>
            <a:pPr algn="just"/>
            <a:endParaRPr lang="es-CO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i="1" dirty="0">
                <a:latin typeface="Cambria" panose="02040503050406030204" pitchFamily="18" charset="0"/>
                <a:ea typeface="Cambria" panose="02040503050406030204" pitchFamily="18" charset="0"/>
              </a:rPr>
              <a:t>Participación en V Encuentro de Semilleros la investigación e innovación en Administración de Empresas. USTA – Tunja, 5 de noviembre de 2019. Con póster “Economía Solidaria en Latinoamérica: una revisión de las tendencias investigativas”.</a:t>
            </a:r>
          </a:p>
          <a:p>
            <a:pPr algn="just"/>
            <a:r>
              <a:rPr lang="es-CO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i="1" dirty="0">
                <a:latin typeface="Cambria" panose="02040503050406030204" pitchFamily="18" charset="0"/>
                <a:ea typeface="Cambria" panose="02040503050406030204" pitchFamily="18" charset="0"/>
              </a:rPr>
              <a:t>Trabajo de Grado: “Empleo informal en el municipio de Toca años 2014-2017” del estudiante John Sebastián Martínez Rodríguez, de la Especialización en Gobierno y Gestión Territorial. Aprobado y sustentado el 28 de agosto de 2020.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ES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i="1" dirty="0">
                <a:latin typeface="Cambria" panose="02040503050406030204" pitchFamily="18" charset="0"/>
                <a:ea typeface="Cambria" panose="02040503050406030204" pitchFamily="18" charset="0"/>
              </a:rPr>
              <a:t>Participación en IV Encuentro Internacional de Investigación Universitaria ENIIU 13 de noviembre de 2020. Con ponencia “Fortalecimiento del programa de seguridad y acompañamiento del paciente, mediante la implementación de TIC, TAC y TEP, en el Centro Médico </a:t>
            </a:r>
            <a:r>
              <a:rPr lang="es-ES" i="1" dirty="0" err="1">
                <a:latin typeface="Cambria" panose="02040503050406030204" pitchFamily="18" charset="0"/>
                <a:ea typeface="Cambria" panose="02040503050406030204" pitchFamily="18" charset="0"/>
              </a:rPr>
              <a:t>Egeiro</a:t>
            </a:r>
            <a:r>
              <a:rPr lang="es-ES" i="1" dirty="0">
                <a:latin typeface="Cambria" panose="02040503050406030204" pitchFamily="18" charset="0"/>
                <a:ea typeface="Cambria" panose="02040503050406030204" pitchFamily="18" charset="0"/>
              </a:rPr>
              <a:t> SAS de la ciudad de Sogamoso durante el año 2020. De la estudiante Mónica Alejandra López Soto, de la Especialización en Auditoría de Salud.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ES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i="1" dirty="0">
                <a:latin typeface="Cambria" panose="02040503050406030204" pitchFamily="18" charset="0"/>
                <a:ea typeface="Cambria" panose="02040503050406030204" pitchFamily="18" charset="0"/>
              </a:rPr>
              <a:t>Planeación, organización y desarrollo de los eventos:</a:t>
            </a:r>
          </a:p>
          <a:p>
            <a:pPr algn="just"/>
            <a:r>
              <a:rPr lang="es-ES" i="1" dirty="0">
                <a:latin typeface="Cambria" panose="02040503050406030204" pitchFamily="18" charset="0"/>
                <a:ea typeface="Cambria" panose="02040503050406030204" pitchFamily="18" charset="0"/>
              </a:rPr>
              <a:t>      I Conversatorio Ambiental y Solidario desde el Aula en el marco de la Semana Tomasina año 2019.</a:t>
            </a:r>
          </a:p>
          <a:p>
            <a:pPr algn="just"/>
            <a:r>
              <a:rPr lang="es-ES" i="1" dirty="0">
                <a:latin typeface="Cambria" panose="02040503050406030204" pitchFamily="18" charset="0"/>
                <a:ea typeface="Cambria" panose="02040503050406030204" pitchFamily="18" charset="0"/>
              </a:rPr>
              <a:t>      II Conversatorio Ambiental y Solidario desde el Aula en el marco de la Semana Tomasina año 2020.</a:t>
            </a:r>
            <a:endParaRPr lang="es-CO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765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BC8C2FD-947B-47AF-8E49-6A5535FFAC74}"/>
              </a:ext>
            </a:extLst>
          </p:cNvPr>
          <p:cNvSpPr txBox="1"/>
          <p:nvPr/>
        </p:nvSpPr>
        <p:spPr>
          <a:xfrm>
            <a:off x="283464" y="438948"/>
            <a:ext cx="8357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D1993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Facultad de Administración de Empresas </a:t>
            </a:r>
            <a:endParaRPr lang="es-CO" sz="3200" b="1" dirty="0">
              <a:solidFill>
                <a:srgbClr val="D1993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FFFE46B-0B58-41C3-B76E-60400103333C}"/>
              </a:ext>
            </a:extLst>
          </p:cNvPr>
          <p:cNvSpPr txBox="1"/>
          <p:nvPr/>
        </p:nvSpPr>
        <p:spPr>
          <a:xfrm>
            <a:off x="426720" y="1463040"/>
            <a:ext cx="1133856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SEMILLERO </a:t>
            </a:r>
          </a:p>
          <a:p>
            <a:pPr algn="ctr"/>
            <a:r>
              <a:rPr lang="es-MX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PENSAMIENTO ESTRATÉGICO E INNOVADOR</a:t>
            </a:r>
            <a:endParaRPr lang="es-CO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1CCDAF-746C-4522-89A9-7776F1701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92" y="2109371"/>
            <a:ext cx="8401016" cy="430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2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14B711D-43AC-4164-BC76-3FB4EB8C1DAF}"/>
              </a:ext>
            </a:extLst>
          </p:cNvPr>
          <p:cNvSpPr txBox="1"/>
          <p:nvPr/>
        </p:nvSpPr>
        <p:spPr>
          <a:xfrm>
            <a:off x="508000" y="208342"/>
            <a:ext cx="9762837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OBJETIVO</a:t>
            </a:r>
          </a:p>
          <a:p>
            <a:r>
              <a:rPr lang="es-MX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Fomentar la cultura investigativa en estudiantes y docentes que manifiesten pertenecer al semillero, mediante actividades que faciliten la generación de nuevo conocimiento, desarrollo de innovación, apropiación social del conocimiento y formación en investigación como un estilo de vida</a:t>
            </a:r>
            <a:endParaRPr lang="es-CO" dirty="0">
              <a:solidFill>
                <a:schemeClr val="bg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9A9A002-12D6-4774-8366-504830A0A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884218"/>
            <a:ext cx="9762837" cy="421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25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A13CDC0-6303-4824-B379-950248EA48E8}"/>
              </a:ext>
            </a:extLst>
          </p:cNvPr>
          <p:cNvSpPr txBox="1"/>
          <p:nvPr/>
        </p:nvSpPr>
        <p:spPr>
          <a:xfrm>
            <a:off x="351558" y="1841873"/>
            <a:ext cx="11686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b="1" dirty="0">
                <a:solidFill>
                  <a:srgbClr val="D1993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SEMILLEROS DE INVESTIGACIÓN -2021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A7A92F7-AF44-458A-BF7A-40ED5F85919D}"/>
              </a:ext>
            </a:extLst>
          </p:cNvPr>
          <p:cNvSpPr txBox="1"/>
          <p:nvPr/>
        </p:nvSpPr>
        <p:spPr>
          <a:xfrm>
            <a:off x="1524000" y="3358195"/>
            <a:ext cx="960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FACULTAD ADMINISTRACIÓN DE EMPRESAS </a:t>
            </a:r>
          </a:p>
        </p:txBody>
      </p:sp>
    </p:spTree>
    <p:extLst>
      <p:ext uri="{BB962C8B-B14F-4D97-AF65-F5344CB8AC3E}">
        <p14:creationId xmlns:p14="http://schemas.microsoft.com/office/powerpoint/2010/main" val="2927445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14B711D-43AC-4164-BC76-3FB4EB8C1DAF}"/>
              </a:ext>
            </a:extLst>
          </p:cNvPr>
          <p:cNvSpPr txBox="1"/>
          <p:nvPr/>
        </p:nvSpPr>
        <p:spPr>
          <a:xfrm>
            <a:off x="508000" y="208342"/>
            <a:ext cx="9762837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 LEMA: </a:t>
            </a:r>
          </a:p>
          <a:p>
            <a:pPr algn="ctr"/>
            <a:endParaRPr lang="es-E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LAS OPORTUNIDADES DE CONOCIMIENTO LAS CREAS TÚ”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03173CC-33C3-40F1-8689-A0CD2BB39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" y="1385456"/>
            <a:ext cx="9762837" cy="469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33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8D535AA-8AF8-4A03-9F5C-63CBBFB78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20" y="3104496"/>
            <a:ext cx="3999323" cy="28287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530DF64-9A02-4068-802C-A5E618CEB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408" y="677675"/>
            <a:ext cx="2901948" cy="206672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2404318-24B3-49F0-8258-C8A5D5028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711" y="126816"/>
            <a:ext cx="2895851" cy="20911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E10B26-04D4-4145-B719-042A7DE1C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1341" y="2493419"/>
            <a:ext cx="4230991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4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A39D60B-98C1-4E62-A2EC-826D29B8C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47" y="4456106"/>
            <a:ext cx="2755631" cy="160338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EE83CC2-310B-4407-95E5-9357A8EB6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666" y="4456105"/>
            <a:ext cx="2676376" cy="160338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72C4E8-B9DF-488F-91A5-2D8FE456F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492" y="548549"/>
            <a:ext cx="5736833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99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C889686-F29D-4048-8A15-F0093E2A9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382" y="601480"/>
            <a:ext cx="6706181" cy="406638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9A08272-DC18-465B-9EBE-BB7AF04B0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649" y="4667864"/>
            <a:ext cx="3346994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82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EEE3F1A-8AD6-4B80-8E10-4071FC503E30}"/>
              </a:ext>
            </a:extLst>
          </p:cNvPr>
          <p:cNvSpPr txBox="1"/>
          <p:nvPr/>
        </p:nvSpPr>
        <p:spPr>
          <a:xfrm>
            <a:off x="969264" y="1227390"/>
            <a:ext cx="3776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Cambria" panose="02040503050406030204" pitchFamily="18" charset="0"/>
                <a:ea typeface="Cambria" panose="02040503050406030204" pitchFamily="18" charset="0"/>
              </a:rPr>
              <a:t>SEMILLERO DE CIENCIAS ADMINISTRATIVAS Y CONTABLES   </a:t>
            </a:r>
          </a:p>
          <a:p>
            <a:r>
              <a:rPr lang="es-CO" dirty="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</a:p>
          <a:p>
            <a:r>
              <a:rPr lang="es-CO" i="1" dirty="0">
                <a:latin typeface="Cambria" panose="02040503050406030204" pitchFamily="18" charset="0"/>
                <a:ea typeface="Cambria" panose="02040503050406030204" pitchFamily="18" charset="0"/>
              </a:rPr>
              <a:t>María Inés Álvarez Burgos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A0E96D-3F4B-45D4-82BA-5F510B854ED5}"/>
              </a:ext>
            </a:extLst>
          </p:cNvPr>
          <p:cNvSpPr txBox="1"/>
          <p:nvPr/>
        </p:nvSpPr>
        <p:spPr>
          <a:xfrm>
            <a:off x="5189986" y="816768"/>
            <a:ext cx="6404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b="1" dirty="0">
                <a:latin typeface="Cambria" panose="02040503050406030204" pitchFamily="18" charset="0"/>
                <a:ea typeface="Cambria" panose="02040503050406030204" pitchFamily="18" charset="0"/>
              </a:rPr>
              <a:t>Objetivo del semillero: </a:t>
            </a:r>
            <a:r>
              <a:rPr lang="es-CO" dirty="0">
                <a:latin typeface="Cambria" panose="02040503050406030204" pitchFamily="18" charset="0"/>
                <a:ea typeface="Cambria" panose="02040503050406030204" pitchFamily="18" charset="0"/>
              </a:rPr>
              <a:t>Desarrollar una cultura emprendedora con acciones concretas a través de la realización de proyectos que faciliten la formación de competencias empresariales.  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AE7576-F41D-418E-B601-8DF0B8CE1229}"/>
              </a:ext>
            </a:extLst>
          </p:cNvPr>
          <p:cNvSpPr txBox="1"/>
          <p:nvPr/>
        </p:nvSpPr>
        <p:spPr>
          <a:xfrm>
            <a:off x="5189986" y="2362818"/>
            <a:ext cx="6437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b="1" dirty="0">
                <a:latin typeface="Cambria" panose="02040503050406030204" pitchFamily="18" charset="0"/>
                <a:ea typeface="Cambria" panose="02040503050406030204" pitchFamily="18" charset="0"/>
              </a:rPr>
              <a:t>Lema del semillero: </a:t>
            </a:r>
            <a:r>
              <a:rPr lang="es-CO" dirty="0">
                <a:latin typeface="Cambria" panose="02040503050406030204" pitchFamily="18" charset="0"/>
                <a:ea typeface="Cambria" panose="02040503050406030204" pitchFamily="18" charset="0"/>
              </a:rPr>
              <a:t>Cultura emprendedora para la región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39E8A01-4FCE-4042-8865-06C1C8C1D7D3}"/>
              </a:ext>
            </a:extLst>
          </p:cNvPr>
          <p:cNvSpPr txBox="1"/>
          <p:nvPr/>
        </p:nvSpPr>
        <p:spPr>
          <a:xfrm>
            <a:off x="5189986" y="1800891"/>
            <a:ext cx="578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b="1" dirty="0">
                <a:latin typeface="Cambria" panose="02040503050406030204" pitchFamily="18" charset="0"/>
                <a:ea typeface="Cambria" panose="02040503050406030204" pitchFamily="18" charset="0"/>
              </a:rPr>
              <a:t>Línea(s) de investigación: </a:t>
            </a:r>
            <a:r>
              <a:rPr lang="es-CO" dirty="0">
                <a:latin typeface="Cambria" panose="02040503050406030204" pitchFamily="18" charset="0"/>
                <a:ea typeface="Cambria" panose="02040503050406030204" pitchFamily="18" charset="0"/>
              </a:rPr>
              <a:t>Economía, empresa y región.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F1BA4FC-9695-4958-BACA-DAB3A85FEC57}"/>
              </a:ext>
            </a:extLst>
          </p:cNvPr>
          <p:cNvSpPr txBox="1"/>
          <p:nvPr/>
        </p:nvSpPr>
        <p:spPr>
          <a:xfrm>
            <a:off x="5189986" y="3037334"/>
            <a:ext cx="6404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b="1" dirty="0">
                <a:latin typeface="Cambria" panose="02040503050406030204" pitchFamily="18" charset="0"/>
                <a:ea typeface="Cambria" panose="02040503050406030204" pitchFamily="18" charset="0"/>
              </a:rPr>
              <a:t>Proyectos y docentes asociados en los últimos 2 años: </a:t>
            </a:r>
          </a:p>
          <a:p>
            <a:pPr algn="just"/>
            <a:r>
              <a:rPr lang="es-CO" dirty="0">
                <a:latin typeface="Cambria" panose="02040503050406030204" pitchFamily="18" charset="0"/>
                <a:ea typeface="Cambria" panose="02040503050406030204" pitchFamily="18" charset="0"/>
              </a:rPr>
              <a:t>- Propuesta de articulación entre gobierno, empresa y academia para fomentar el empresarismo en pregrado y postgrado de la Facultad de Administración de Empresas.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39E4A18-03BC-44C0-AEF6-A45969ECCCDF}"/>
              </a:ext>
            </a:extLst>
          </p:cNvPr>
          <p:cNvSpPr txBox="1"/>
          <p:nvPr/>
        </p:nvSpPr>
        <p:spPr>
          <a:xfrm>
            <a:off x="200632" y="4594668"/>
            <a:ext cx="11393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latin typeface="Cambria" panose="02040503050406030204" pitchFamily="18" charset="0"/>
                <a:ea typeface="Cambria" panose="02040503050406030204" pitchFamily="18" charset="0"/>
              </a:rPr>
              <a:t>Trayectoria y experiencias significativas: </a:t>
            </a:r>
            <a:r>
              <a:rPr lang="es-CO" dirty="0">
                <a:latin typeface="Cambria" panose="02040503050406030204" pitchFamily="18" charset="0"/>
                <a:ea typeface="Cambria" panose="02040503050406030204" pitchFamily="18" charset="0"/>
              </a:rPr>
              <a:t>- Interacción con las demás universidades de la región</a:t>
            </a:r>
          </a:p>
          <a:p>
            <a:pPr algn="ctr"/>
            <a:r>
              <a:rPr lang="es-CO" dirty="0">
                <a:latin typeface="Cambria" panose="02040503050406030204" pitchFamily="18" charset="0"/>
                <a:ea typeface="Cambria" panose="02040503050406030204" pitchFamily="18" charset="0"/>
              </a:rPr>
              <a:t>- Creación del comité interuniversitario de emprendimiento – Alianzas con universidades internacionales </a:t>
            </a:r>
          </a:p>
        </p:txBody>
      </p:sp>
    </p:spTree>
    <p:extLst>
      <p:ext uri="{BB962C8B-B14F-4D97-AF65-F5344CB8AC3E}">
        <p14:creationId xmlns:p14="http://schemas.microsoft.com/office/powerpoint/2010/main" val="669630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14B711D-43AC-4164-BC76-3FB4EB8C1DAF}"/>
              </a:ext>
            </a:extLst>
          </p:cNvPr>
          <p:cNvSpPr txBox="1"/>
          <p:nvPr/>
        </p:nvSpPr>
        <p:spPr>
          <a:xfrm>
            <a:off x="573024" y="762524"/>
            <a:ext cx="1133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Productos de investigación publicados y/o imágenes significativas del semillero (Max 4)</a:t>
            </a:r>
            <a:endParaRPr lang="es-CO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42962" y="1252835"/>
            <a:ext cx="4929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CO" dirty="0"/>
              <a:t>Ponencias nacionales e internacionales</a:t>
            </a:r>
          </a:p>
          <a:p>
            <a:pPr marL="285750" indent="-285750">
              <a:buFontTx/>
              <a:buChar char="-"/>
            </a:pPr>
            <a:r>
              <a:rPr lang="es-CO" dirty="0"/>
              <a:t>Capítulos de libros</a:t>
            </a:r>
          </a:p>
          <a:p>
            <a:pPr marL="285750" indent="-285750">
              <a:buFontTx/>
              <a:buChar char="-"/>
            </a:pPr>
            <a:r>
              <a:rPr lang="es-CO" dirty="0"/>
              <a:t>Conferencias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15" y="3994962"/>
            <a:ext cx="3143606" cy="24291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131" y="1449301"/>
            <a:ext cx="3154507" cy="408230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99" y="1714500"/>
            <a:ext cx="3180534" cy="211952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6" t="15847" r="10085" b="9807"/>
          <a:stretch/>
        </p:blipFill>
        <p:spPr>
          <a:xfrm>
            <a:off x="842962" y="2191512"/>
            <a:ext cx="2611647" cy="426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31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EEE3F1A-8AD6-4B80-8E10-4071FC503E30}"/>
              </a:ext>
            </a:extLst>
          </p:cNvPr>
          <p:cNvSpPr txBox="1"/>
          <p:nvPr/>
        </p:nvSpPr>
        <p:spPr>
          <a:xfrm>
            <a:off x="256033" y="219456"/>
            <a:ext cx="44748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Berlin Sans FB Demi" panose="020E0802020502020306" pitchFamily="34" charset="0"/>
                <a:ea typeface="Cambria" panose="02040503050406030204" pitchFamily="18" charset="0"/>
              </a:rPr>
              <a:t>“Semillero de Emprendimiento hacia el cambio social”   </a:t>
            </a:r>
          </a:p>
          <a:p>
            <a:r>
              <a:rPr lang="es-MX" sz="1400" dirty="0">
                <a:latin typeface="Berlin Sans FB Demi" panose="020E0802020502020306" pitchFamily="34" charset="0"/>
                <a:ea typeface="Cambria" panose="02040503050406030204" pitchFamily="18" charset="0"/>
              </a:rPr>
              <a:t> </a:t>
            </a:r>
            <a:r>
              <a:rPr lang="es-CO" sz="1400" dirty="0">
                <a:latin typeface="Berlin Sans FB Demi" panose="020E0802020502020306" pitchFamily="34" charset="0"/>
                <a:ea typeface="Cambria" panose="02040503050406030204" pitchFamily="18" charset="0"/>
              </a:rPr>
              <a:t> </a:t>
            </a:r>
            <a:r>
              <a:rPr lang="es-CO" sz="1400" b="1" dirty="0">
                <a:latin typeface="Cambria" panose="02040503050406030204" pitchFamily="18" charset="0"/>
                <a:ea typeface="Cambria" panose="02040503050406030204" pitchFamily="18" charset="0"/>
              </a:rPr>
              <a:t>Líder del Semillero </a:t>
            </a:r>
            <a:r>
              <a:rPr lang="es-CO" sz="1400" dirty="0">
                <a:latin typeface="Cambria" panose="02040503050406030204" pitchFamily="18" charset="0"/>
                <a:ea typeface="Cambria" panose="02040503050406030204" pitchFamily="18" charset="0"/>
              </a:rPr>
              <a:t>: Alba Rocío Robles González</a:t>
            </a:r>
          </a:p>
          <a:p>
            <a:r>
              <a:rPr lang="es-CO" sz="1400" i="1" dirty="0">
                <a:latin typeface="Cambria" panose="02040503050406030204" pitchFamily="18" charset="0"/>
                <a:ea typeface="Cambria" panose="02040503050406030204" pitchFamily="18" charset="0"/>
              </a:rPr>
              <a:t>	Facultad de Administración de Empresas </a:t>
            </a:r>
          </a:p>
        </p:txBody>
      </p:sp>
      <p:sp>
        <p:nvSpPr>
          <p:cNvPr id="4" name="Rectángulo: esquinas diagonales redondeadas 3">
            <a:extLst>
              <a:ext uri="{FF2B5EF4-FFF2-40B4-BE49-F238E27FC236}">
                <a16:creationId xmlns:a16="http://schemas.microsoft.com/office/drawing/2014/main" id="{01806DA7-6677-490E-A399-F1C4A2D5BC0A}"/>
              </a:ext>
            </a:extLst>
          </p:cNvPr>
          <p:cNvSpPr/>
          <p:nvPr/>
        </p:nvSpPr>
        <p:spPr>
          <a:xfrm>
            <a:off x="521208" y="1069847"/>
            <a:ext cx="3223478" cy="3052209"/>
          </a:xfrm>
          <a:prstGeom prst="round2Diag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Logotipo de Semillero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A0E96D-3F4B-45D4-82BA-5F510B854ED5}"/>
              </a:ext>
            </a:extLst>
          </p:cNvPr>
          <p:cNvSpPr txBox="1"/>
          <p:nvPr/>
        </p:nvSpPr>
        <p:spPr>
          <a:xfrm>
            <a:off x="4934855" y="308937"/>
            <a:ext cx="70011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Cambria" panose="02040503050406030204" pitchFamily="18" charset="0"/>
                <a:ea typeface="Cambria" panose="02040503050406030204" pitchFamily="18" charset="0"/>
              </a:rPr>
              <a:t>Objetivo del semillero</a:t>
            </a:r>
            <a:r>
              <a:rPr lang="es-CO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just"/>
            <a:r>
              <a:rPr lang="es-MX" sz="900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s-MX" sz="1200" dirty="0">
                <a:latin typeface="Cambria" panose="02040503050406030204" pitchFamily="18" charset="0"/>
                <a:ea typeface="Cambria" panose="02040503050406030204" pitchFamily="18" charset="0"/>
              </a:rPr>
              <a:t>Fomentar la cultura investigativa en estudiantes, docentes y personas que manifiesten interés por pertenecer al semillero, mediante actividades que faciliten la generación de productos de nuevo conocimiento, desarrollo tecnológico e innovación, apropiación social del conocimiento y formación de recurso humano como un estilo de vida, que permitirá la identificación de políticas públicas existentes vinculadas a procesos de inclusión para mejorar la calidad de vida de la población, generando un impacto positivo en la comunidad. </a:t>
            </a:r>
            <a:endParaRPr lang="es-CO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AE7576-F41D-418E-B601-8DF0B8CE1229}"/>
              </a:ext>
            </a:extLst>
          </p:cNvPr>
          <p:cNvSpPr txBox="1"/>
          <p:nvPr/>
        </p:nvSpPr>
        <p:spPr>
          <a:xfrm>
            <a:off x="4658660" y="2386964"/>
            <a:ext cx="7307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Cambria" panose="02040503050406030204" pitchFamily="18" charset="0"/>
                <a:ea typeface="Cambria" panose="02040503050406030204" pitchFamily="18" charset="0"/>
              </a:rPr>
              <a:t>Lema del semillero</a:t>
            </a:r>
            <a:r>
              <a:rPr lang="es-CO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s-MX" dirty="0">
                <a:latin typeface="Cambria" panose="02040503050406030204" pitchFamily="18" charset="0"/>
                <a:ea typeface="Cambria" panose="02040503050406030204" pitchFamily="18" charset="0"/>
              </a:rPr>
              <a:t>"El verdadero progreso social no consiste en aumenta las necesidades, sino en reducirlas” Gandhi</a:t>
            </a:r>
            <a:r>
              <a:rPr lang="es-CO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39E8A01-4FCE-4042-8865-06C1C8C1D7D3}"/>
              </a:ext>
            </a:extLst>
          </p:cNvPr>
          <p:cNvSpPr txBox="1"/>
          <p:nvPr/>
        </p:nvSpPr>
        <p:spPr>
          <a:xfrm>
            <a:off x="4572000" y="1740098"/>
            <a:ext cx="7363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Cambria" panose="02040503050406030204" pitchFamily="18" charset="0"/>
                <a:ea typeface="Cambria" panose="02040503050406030204" pitchFamily="18" charset="0"/>
              </a:rPr>
              <a:t>Línea(s) de investigación</a:t>
            </a:r>
            <a:r>
              <a:rPr lang="es-CO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r>
              <a:rPr lang="es-MX" dirty="0">
                <a:latin typeface="Cambria" panose="02040503050406030204" pitchFamily="18" charset="0"/>
                <a:ea typeface="Cambria" panose="02040503050406030204" pitchFamily="18" charset="0"/>
              </a:rPr>
              <a:t>Economía, Empresa y Región ; Empresarismo y Emprenderismo.</a:t>
            </a:r>
            <a:endParaRPr lang="es-CO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F1BA4FC-9695-4958-BACA-DAB3A85FEC57}"/>
              </a:ext>
            </a:extLst>
          </p:cNvPr>
          <p:cNvSpPr txBox="1"/>
          <p:nvPr/>
        </p:nvSpPr>
        <p:spPr>
          <a:xfrm>
            <a:off x="4690493" y="3117340"/>
            <a:ext cx="71269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>
                <a:latin typeface="Cambria" panose="02040503050406030204" pitchFamily="18" charset="0"/>
                <a:ea typeface="Cambria" panose="02040503050406030204" pitchFamily="18" charset="0"/>
              </a:rPr>
              <a:t>      Evaluación del Impacto de los egresados del programa de Contaduría Pública de la Universidad Santo Tomas          Tunja.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200" dirty="0">
                <a:latin typeface="Cambria" panose="02040503050406030204" pitchFamily="18" charset="0"/>
                <a:ea typeface="Cambria" panose="02040503050406030204" pitchFamily="18" charset="0"/>
              </a:rPr>
              <a:t>      Análisis de la gestión corporativa y de rentabilidad en las empresas del corredor industrial de Boyacá desde la   perspectiva de responsabilidad social, y los efectos en la información financiera.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200" dirty="0">
                <a:latin typeface="Cambria" panose="02040503050406030204" pitchFamily="18" charset="0"/>
                <a:ea typeface="Cambria" panose="02040503050406030204" pitchFamily="18" charset="0"/>
              </a:rPr>
              <a:t>Análisis de la gestión corporativa y de rentabilidad en las empresas del corredor industrial de Boyacá desde la perspectiva de Responsabilidad Social y los efectos en la información financiera.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200" dirty="0">
                <a:latin typeface="Cambria" panose="02040503050406030204" pitchFamily="18" charset="0"/>
                <a:ea typeface="Cambria" panose="02040503050406030204" pitchFamily="18" charset="0"/>
              </a:rPr>
              <a:t>Retos para la información Contable Pública: desde lo económico, ambiental y social en la Provincia de Centro del departamento de Boyacá para el periodo 2012- 2016.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200" b="1" dirty="0">
                <a:latin typeface="Cambria" panose="02040503050406030204" pitchFamily="18" charset="0"/>
                <a:ea typeface="Cambria" panose="02040503050406030204" pitchFamily="18" charset="0"/>
              </a:rPr>
              <a:t>Construir un plan de   formalización y capacitación a vendedores ambulantes ubicados en el centro Histórico de la ciudad de Tunja . </a:t>
            </a:r>
          </a:p>
          <a:p>
            <a:pPr marL="285750" indent="-285750">
              <a:buFontTx/>
              <a:buChar char="-"/>
            </a:pPr>
            <a:endParaRPr lang="es-CO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39E4A18-03BC-44C0-AEF6-A45969ECCCDF}"/>
              </a:ext>
            </a:extLst>
          </p:cNvPr>
          <p:cNvSpPr txBox="1"/>
          <p:nvPr/>
        </p:nvSpPr>
        <p:spPr>
          <a:xfrm>
            <a:off x="68993" y="4418552"/>
            <a:ext cx="434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latin typeface="Cambria" panose="02040503050406030204" pitchFamily="18" charset="0"/>
                <a:ea typeface="Cambria" panose="02040503050406030204" pitchFamily="18" charset="0"/>
              </a:rPr>
              <a:t>Trayectoria y experiencias significativas</a:t>
            </a:r>
            <a:r>
              <a:rPr lang="es-CO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FFD2C42-F000-47EC-A10F-39BDFA487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46" y="1280032"/>
            <a:ext cx="2763198" cy="2682368"/>
          </a:xfrm>
          <a:prstGeom prst="rect">
            <a:avLst/>
          </a:prstGeom>
        </p:spPr>
      </p:pic>
      <p:sp>
        <p:nvSpPr>
          <p:cNvPr id="11" name="Abrir llave 10">
            <a:extLst>
              <a:ext uri="{FF2B5EF4-FFF2-40B4-BE49-F238E27FC236}">
                <a16:creationId xmlns:a16="http://schemas.microsoft.com/office/drawing/2014/main" id="{50107EFB-EDE5-4F6D-A3F6-5FD634E3B095}"/>
              </a:ext>
            </a:extLst>
          </p:cNvPr>
          <p:cNvSpPr/>
          <p:nvPr/>
        </p:nvSpPr>
        <p:spPr>
          <a:xfrm>
            <a:off x="4412343" y="3117340"/>
            <a:ext cx="403604" cy="2123658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4841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6CECDBDB-9AC3-4C46-AA79-863C7EF35B10}"/>
              </a:ext>
            </a:extLst>
          </p:cNvPr>
          <p:cNvSpPr/>
          <p:nvPr/>
        </p:nvSpPr>
        <p:spPr>
          <a:xfrm>
            <a:off x="409738" y="239363"/>
            <a:ext cx="3701144" cy="247371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7A8FDF4-F115-4417-B997-64ED1FCE0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74" y="469483"/>
            <a:ext cx="3302398" cy="2104570"/>
          </a:xfrm>
          <a:prstGeom prst="rect">
            <a:avLst/>
          </a:prstGeom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D66E9814-5E1C-46AB-AD5E-4E4C0B2C3E3A}"/>
              </a:ext>
            </a:extLst>
          </p:cNvPr>
          <p:cNvSpPr/>
          <p:nvPr/>
        </p:nvSpPr>
        <p:spPr>
          <a:xfrm>
            <a:off x="7023890" y="147478"/>
            <a:ext cx="3513375" cy="24737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5E5A5E7-9CD2-426D-8E84-66281C53D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684" y="294619"/>
            <a:ext cx="3156030" cy="2179527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684AC15C-49BC-4803-89D9-B7F9D3CE679D}"/>
              </a:ext>
            </a:extLst>
          </p:cNvPr>
          <p:cNvSpPr/>
          <p:nvPr/>
        </p:nvSpPr>
        <p:spPr>
          <a:xfrm>
            <a:off x="123371" y="2984499"/>
            <a:ext cx="3069772" cy="295424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AD2B425-6826-4291-A99C-F96678F5F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37" y="3229806"/>
            <a:ext cx="2563301" cy="2416252"/>
          </a:xfrm>
          <a:prstGeom prst="rect">
            <a:avLst/>
          </a:prstGeom>
        </p:spPr>
      </p:pic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B9E501E7-AC9D-4A0A-91F6-84BA3033915E}"/>
              </a:ext>
            </a:extLst>
          </p:cNvPr>
          <p:cNvSpPr/>
          <p:nvPr/>
        </p:nvSpPr>
        <p:spPr>
          <a:xfrm>
            <a:off x="8070988" y="2880506"/>
            <a:ext cx="3513375" cy="316223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C563F15-D8BC-40C6-940A-31AD7D05F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689" y="3012583"/>
            <a:ext cx="3027971" cy="2708938"/>
          </a:xfrm>
          <a:prstGeom prst="rect">
            <a:avLst/>
          </a:prstGeom>
        </p:spPr>
      </p:pic>
      <p:sp>
        <p:nvSpPr>
          <p:cNvPr id="22" name="Elipse 21">
            <a:extLst>
              <a:ext uri="{FF2B5EF4-FFF2-40B4-BE49-F238E27FC236}">
                <a16:creationId xmlns:a16="http://schemas.microsoft.com/office/drawing/2014/main" id="{D65F4B5E-4C12-4A88-B95D-63950F785C8A}"/>
              </a:ext>
            </a:extLst>
          </p:cNvPr>
          <p:cNvSpPr/>
          <p:nvPr/>
        </p:nvSpPr>
        <p:spPr>
          <a:xfrm>
            <a:off x="4019117" y="2642214"/>
            <a:ext cx="3288314" cy="2791831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 “Construir un plan de   formalización y capacitación a vendedores ambulantes ubicados en el centro Histórico de la ciudad de Tunja “</a:t>
            </a: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505A7927-9B59-416A-B5F5-F6DE7992CECC}"/>
              </a:ext>
            </a:extLst>
          </p:cNvPr>
          <p:cNvCxnSpPr>
            <a:cxnSpLocks/>
          </p:cNvCxnSpPr>
          <p:nvPr/>
        </p:nvCxnSpPr>
        <p:spPr>
          <a:xfrm>
            <a:off x="4110882" y="1770743"/>
            <a:ext cx="707861" cy="1024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5E1666FA-24B2-4B60-8913-ED5D83D02C18}"/>
              </a:ext>
            </a:extLst>
          </p:cNvPr>
          <p:cNvCxnSpPr>
            <a:cxnSpLocks/>
          </p:cNvCxnSpPr>
          <p:nvPr/>
        </p:nvCxnSpPr>
        <p:spPr>
          <a:xfrm flipH="1">
            <a:off x="7024914" y="2795361"/>
            <a:ext cx="565034" cy="434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35FBE6BB-605F-449C-B4C1-DFBED905761C}"/>
              </a:ext>
            </a:extLst>
          </p:cNvPr>
          <p:cNvCxnSpPr/>
          <p:nvPr/>
        </p:nvCxnSpPr>
        <p:spPr>
          <a:xfrm flipH="1" flipV="1">
            <a:off x="7221685" y="4862286"/>
            <a:ext cx="736526" cy="493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A8D64A94-D460-4490-821F-89E88850F1F3}"/>
              </a:ext>
            </a:extLst>
          </p:cNvPr>
          <p:cNvCxnSpPr/>
          <p:nvPr/>
        </p:nvCxnSpPr>
        <p:spPr>
          <a:xfrm flipV="1">
            <a:off x="3193143" y="4804227"/>
            <a:ext cx="917739" cy="609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>
            <a:extLst>
              <a:ext uri="{FF2B5EF4-FFF2-40B4-BE49-F238E27FC236}">
                <a16:creationId xmlns:a16="http://schemas.microsoft.com/office/drawing/2014/main" id="{C580BD74-ADBC-4441-9C70-408CA9D1A80E}"/>
              </a:ext>
            </a:extLst>
          </p:cNvPr>
          <p:cNvSpPr txBox="1"/>
          <p:nvPr/>
        </p:nvSpPr>
        <p:spPr>
          <a:xfrm>
            <a:off x="4209770" y="184005"/>
            <a:ext cx="27606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Reunión con la población objeto de estudio , reunión con estudiantes de Semilleros, evidencias del sector de influencia.</a:t>
            </a:r>
          </a:p>
        </p:txBody>
      </p:sp>
    </p:spTree>
    <p:extLst>
      <p:ext uri="{BB962C8B-B14F-4D97-AF65-F5344CB8AC3E}">
        <p14:creationId xmlns:p14="http://schemas.microsoft.com/office/powerpoint/2010/main" val="2112400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209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BC8C2FD-947B-47AF-8E49-6A5535FFAC74}"/>
              </a:ext>
            </a:extLst>
          </p:cNvPr>
          <p:cNvSpPr txBox="1"/>
          <p:nvPr/>
        </p:nvSpPr>
        <p:spPr>
          <a:xfrm>
            <a:off x="283464" y="438948"/>
            <a:ext cx="8357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D1993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Facultad de Administración de Empresas </a:t>
            </a:r>
            <a:endParaRPr lang="es-CO" sz="3200" b="1" dirty="0">
              <a:solidFill>
                <a:srgbClr val="D1993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5DDF641-BC03-4AC5-A523-435F75397F45}"/>
              </a:ext>
            </a:extLst>
          </p:cNvPr>
          <p:cNvSpPr txBox="1"/>
          <p:nvPr/>
        </p:nvSpPr>
        <p:spPr>
          <a:xfrm>
            <a:off x="283464" y="1283618"/>
            <a:ext cx="10936224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1600" dirty="0"/>
              <a:t>Semilleros de investigación. “</a:t>
            </a:r>
            <a:r>
              <a:rPr lang="es-CO" sz="1600" i="1" dirty="0">
                <a:solidFill>
                  <a:schemeClr val="accent1"/>
                </a:solidFill>
              </a:rPr>
              <a:t>Los Semilleros de Investigación de la Universidad Santo Tomás son espacios extracurriculares en los que los estudiantes desarrollan proyectos de investigación e innovación. En este sentido son una estrategia para formar y promover la cultura investigativa en jóvenes que desean iniciar su carrera académica en investigación</a:t>
            </a:r>
            <a:r>
              <a:rPr lang="es-CO" sz="1600" dirty="0"/>
              <a:t>.” Política de Investigación e Innovación, Creación artística y cultural. 2019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F03BE07-A534-46FF-A824-D1F6478D5612}"/>
              </a:ext>
            </a:extLst>
          </p:cNvPr>
          <p:cNvSpPr txBox="1"/>
          <p:nvPr/>
        </p:nvSpPr>
        <p:spPr>
          <a:xfrm>
            <a:off x="171214" y="3295187"/>
            <a:ext cx="2071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ESTRUCTURA DE LA INVESTIGACIÓN EN ADMINISTRACIÓN</a:t>
            </a:r>
          </a:p>
          <a:p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09CD3D6-EA72-450F-97EC-35730E6C685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082" y="2582355"/>
            <a:ext cx="3490132" cy="38263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brir llave 7">
            <a:extLst>
              <a:ext uri="{FF2B5EF4-FFF2-40B4-BE49-F238E27FC236}">
                <a16:creationId xmlns:a16="http://schemas.microsoft.com/office/drawing/2014/main" id="{F8588C1E-D3E5-4744-A490-63EAC48F655C}"/>
              </a:ext>
            </a:extLst>
          </p:cNvPr>
          <p:cNvSpPr/>
          <p:nvPr/>
        </p:nvSpPr>
        <p:spPr>
          <a:xfrm>
            <a:off x="6028734" y="2913731"/>
            <a:ext cx="559676" cy="1116013"/>
          </a:xfrm>
          <a:prstGeom prst="leftBrace">
            <a:avLst>
              <a:gd name="adj1" fmla="val 8333"/>
              <a:gd name="adj2" fmla="val 7634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242B4091-53B4-4775-B0D6-7CC0014BE693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5044762" y="3742604"/>
            <a:ext cx="983972" cy="231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5DD5B5BD-5B2B-408C-AF23-A89AD7C4151C}"/>
              </a:ext>
            </a:extLst>
          </p:cNvPr>
          <p:cNvSpPr txBox="1"/>
          <p:nvPr/>
        </p:nvSpPr>
        <p:spPr>
          <a:xfrm>
            <a:off x="6963054" y="4534479"/>
            <a:ext cx="461792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1400" dirty="0"/>
              <a:t>GESTIÓN Y APOYO ADMINISTRATIVO PARA LA INVESTIGACIÓN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79DC8503-3876-434E-9FF3-45132A90DCDC}"/>
              </a:ext>
            </a:extLst>
          </p:cNvPr>
          <p:cNvCxnSpPr>
            <a:cxnSpLocks/>
          </p:cNvCxnSpPr>
          <p:nvPr/>
        </p:nvCxnSpPr>
        <p:spPr>
          <a:xfrm>
            <a:off x="5666647" y="4534479"/>
            <a:ext cx="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E1F0EBC-6387-49DB-9966-0D7E5600048F}"/>
              </a:ext>
            </a:extLst>
          </p:cNvPr>
          <p:cNvSpPr txBox="1"/>
          <p:nvPr/>
        </p:nvSpPr>
        <p:spPr>
          <a:xfrm>
            <a:off x="6963054" y="5057699"/>
            <a:ext cx="457200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Director unidad de Investigación</a:t>
            </a:r>
          </a:p>
          <a:p>
            <a:pPr algn="ctr"/>
            <a:r>
              <a:rPr lang="es-CO" dirty="0"/>
              <a:t>Líder del grupo de investigación</a:t>
            </a:r>
          </a:p>
          <a:p>
            <a:pPr algn="ctr"/>
            <a:r>
              <a:rPr lang="es-CO" dirty="0"/>
              <a:t>Líder de Investigación de la Facultad</a:t>
            </a:r>
            <a:endParaRPr lang="es-CO" i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05F356B-BB3E-416C-871A-1C535FE53C56}"/>
              </a:ext>
            </a:extLst>
          </p:cNvPr>
          <p:cNvSpPr txBox="1"/>
          <p:nvPr/>
        </p:nvSpPr>
        <p:spPr>
          <a:xfrm>
            <a:off x="6456740" y="2839805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CULTURA DE LA INNOVACIÓN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4AFF153-A804-4071-999C-DDAB1C113429}"/>
              </a:ext>
            </a:extLst>
          </p:cNvPr>
          <p:cNvSpPr txBox="1"/>
          <p:nvPr/>
        </p:nvSpPr>
        <p:spPr>
          <a:xfrm>
            <a:off x="6454522" y="3061777"/>
            <a:ext cx="6152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ECONOMÍA, EMPRESA Y REGIÓN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3EFE481-C938-4F7A-B30E-1A31CF305FFC}"/>
              </a:ext>
            </a:extLst>
          </p:cNvPr>
          <p:cNvSpPr txBox="1"/>
          <p:nvPr/>
        </p:nvSpPr>
        <p:spPr>
          <a:xfrm>
            <a:off x="6453774" y="3258567"/>
            <a:ext cx="6192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GERENCIA AMBIENTAL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C6E4ABB-3A32-486E-8C8A-8C4B08F00C30}"/>
              </a:ext>
            </a:extLst>
          </p:cNvPr>
          <p:cNvSpPr txBox="1"/>
          <p:nvPr/>
        </p:nvSpPr>
        <p:spPr>
          <a:xfrm>
            <a:off x="6458212" y="3467804"/>
            <a:ext cx="6209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GERENCIA ORGANIZACIONAL EN INSTITUCIONES DE SALUD</a:t>
            </a:r>
            <a:endParaRPr lang="es-CO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ACC31E5-D025-495E-B5B0-FF613902CBEE}"/>
              </a:ext>
            </a:extLst>
          </p:cNvPr>
          <p:cNvSpPr txBox="1"/>
          <p:nvPr/>
        </p:nvSpPr>
        <p:spPr>
          <a:xfrm>
            <a:off x="6467090" y="3670169"/>
            <a:ext cx="6205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EMPRESARISMO Y EMPRENDERISMO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2A27D7E-499C-426E-B4B1-E593068D66C6}"/>
              </a:ext>
            </a:extLst>
          </p:cNvPr>
          <p:cNvSpPr/>
          <p:nvPr/>
        </p:nvSpPr>
        <p:spPr>
          <a:xfrm>
            <a:off x="4133088" y="5678424"/>
            <a:ext cx="911674" cy="530352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22" name="Conector: angular 21">
            <a:extLst>
              <a:ext uri="{FF2B5EF4-FFF2-40B4-BE49-F238E27FC236}">
                <a16:creationId xmlns:a16="http://schemas.microsoft.com/office/drawing/2014/main" id="{620FEFB3-A029-4E42-B7B0-64DB62EDF048}"/>
              </a:ext>
            </a:extLst>
          </p:cNvPr>
          <p:cNvCxnSpPr>
            <a:cxnSpLocks/>
            <a:stCxn id="20" idx="2"/>
            <a:endCxn id="5" idx="1"/>
          </p:cNvCxnSpPr>
          <p:nvPr/>
        </p:nvCxnSpPr>
        <p:spPr>
          <a:xfrm rot="5400000" flipH="1">
            <a:off x="242920" y="1862772"/>
            <a:ext cx="4386549" cy="4305461"/>
          </a:xfrm>
          <a:prstGeom prst="bentConnector4">
            <a:avLst>
              <a:gd name="adj1" fmla="val -5211"/>
              <a:gd name="adj2" fmla="val 105310"/>
            </a:avLst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302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14D34DD-65B2-4307-832E-108976910634}"/>
              </a:ext>
            </a:extLst>
          </p:cNvPr>
          <p:cNvSpPr txBox="1"/>
          <p:nvPr/>
        </p:nvSpPr>
        <p:spPr>
          <a:xfrm>
            <a:off x="0" y="567302"/>
            <a:ext cx="8426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32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CO" dirty="0"/>
              <a:t>PARTICIPACIÓN EN SEMILLEROS - PROYECTOS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F53D285-720F-4A3A-933C-54E87BCCE3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133147"/>
              </p:ext>
            </p:extLst>
          </p:nvPr>
        </p:nvGraphicFramePr>
        <p:xfrm>
          <a:off x="311841" y="1634952"/>
          <a:ext cx="7981442" cy="2392656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4251589">
                  <a:extLst>
                    <a:ext uri="{9D8B030D-6E8A-4147-A177-3AD203B41FA5}">
                      <a16:colId xmlns:a16="http://schemas.microsoft.com/office/drawing/2014/main" val="1644200538"/>
                    </a:ext>
                  </a:extLst>
                </a:gridCol>
                <a:gridCol w="3729853">
                  <a:extLst>
                    <a:ext uri="{9D8B030D-6E8A-4147-A177-3AD203B41FA5}">
                      <a16:colId xmlns:a16="http://schemas.microsoft.com/office/drawing/2014/main" val="416482174"/>
                    </a:ext>
                  </a:extLst>
                </a:gridCol>
              </a:tblGrid>
              <a:tr h="2990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>
                          <a:effectLst/>
                        </a:rPr>
                        <a:t>Semillero Emprendedores Tomasinos</a:t>
                      </a: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>
                          <a:effectLst/>
                        </a:rPr>
                        <a:t>Mauricio Alejandro Jarro S</a:t>
                      </a: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3812573805"/>
                  </a:ext>
                </a:extLst>
              </a:tr>
              <a:tr h="2990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>
                          <a:effectLst/>
                        </a:rPr>
                        <a:t>Semillero Smart Cities</a:t>
                      </a: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dirty="0" err="1">
                          <a:effectLst/>
                        </a:rPr>
                        <a:t>Jevis</a:t>
                      </a:r>
                      <a:r>
                        <a:rPr lang="es-CO" dirty="0">
                          <a:effectLst/>
                        </a:rPr>
                        <a:t> Caro</a:t>
                      </a: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3102169380"/>
                  </a:ext>
                </a:extLst>
              </a:tr>
              <a:tr h="2990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>
                          <a:effectLst/>
                        </a:rPr>
                        <a:t>Semillero Siete A</a:t>
                      </a: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>
                          <a:effectLst/>
                        </a:rPr>
                        <a:t>Angela María Rodriguez</a:t>
                      </a: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3162276962"/>
                  </a:ext>
                </a:extLst>
              </a:tr>
              <a:tr h="2990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>
                          <a:effectLst/>
                        </a:rPr>
                        <a:t>Semillero Pensamiento estratégico</a:t>
                      </a: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>
                          <a:effectLst/>
                        </a:rPr>
                        <a:t>Nancy Patricia Garcia </a:t>
                      </a: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2701170915"/>
                  </a:ext>
                </a:extLst>
              </a:tr>
              <a:tr h="598164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dirty="0">
                          <a:effectLst/>
                        </a:rPr>
                        <a:t>Semillero Ciencias administrativas y Contables</a:t>
                      </a: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dirty="0">
                          <a:effectLst/>
                        </a:rPr>
                        <a:t>María Inés Álvarez B</a:t>
                      </a: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822116004"/>
                  </a:ext>
                </a:extLst>
              </a:tr>
              <a:tr h="598164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dirty="0">
                          <a:effectLst/>
                        </a:rPr>
                        <a:t>Semillero de Emprendimiento hacia el cambio social</a:t>
                      </a:r>
                      <a:endParaRPr lang="es-ES" dirty="0">
                        <a:effectLst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dirty="0">
                          <a:effectLst/>
                        </a:rPr>
                        <a:t>Alba Robles</a:t>
                      </a: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1220646845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6069D37C-2347-475D-AE35-2A5AF423F19A}"/>
              </a:ext>
            </a:extLst>
          </p:cNvPr>
          <p:cNvSpPr txBox="1"/>
          <p:nvPr/>
        </p:nvSpPr>
        <p:spPr>
          <a:xfrm>
            <a:off x="6570100" y="3945775"/>
            <a:ext cx="55642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O" sz="3200" dirty="0"/>
          </a:p>
          <a:p>
            <a:pPr algn="ctr"/>
            <a:r>
              <a:rPr lang="es-CO" sz="3200" dirty="0"/>
              <a:t>Jevis </a:t>
            </a:r>
            <a:r>
              <a:rPr lang="es-CO" sz="3200" dirty="0" err="1"/>
              <a:t>Yamyd</a:t>
            </a:r>
            <a:r>
              <a:rPr lang="es-CO" sz="3200" dirty="0"/>
              <a:t> Caro Pedreros</a:t>
            </a:r>
          </a:p>
          <a:p>
            <a:pPr algn="ctr"/>
            <a:r>
              <a:rPr lang="es-CO" sz="3200" dirty="0"/>
              <a:t>Líder  de Investigación Facultad de Administración de empresas. </a:t>
            </a:r>
          </a:p>
          <a:p>
            <a:pPr algn="ctr"/>
            <a:r>
              <a:rPr lang="es-CO" sz="3200" dirty="0">
                <a:hlinkClick r:id="rId2"/>
              </a:rPr>
              <a:t>Jevis.caro@usantoto.edu.co</a:t>
            </a:r>
            <a:endParaRPr lang="es-CO" sz="3200" dirty="0"/>
          </a:p>
        </p:txBody>
      </p:sp>
    </p:spTree>
    <p:extLst>
      <p:ext uri="{BB962C8B-B14F-4D97-AF65-F5344CB8AC3E}">
        <p14:creationId xmlns:p14="http://schemas.microsoft.com/office/powerpoint/2010/main" val="3551493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EEE3F1A-8AD6-4B80-8E10-4071FC503E30}"/>
              </a:ext>
            </a:extLst>
          </p:cNvPr>
          <p:cNvSpPr txBox="1"/>
          <p:nvPr/>
        </p:nvSpPr>
        <p:spPr>
          <a:xfrm>
            <a:off x="256032" y="219456"/>
            <a:ext cx="1133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Cambria" panose="02040503050406030204" pitchFamily="18" charset="0"/>
                <a:ea typeface="Cambria" panose="02040503050406030204" pitchFamily="18" charset="0"/>
              </a:rPr>
              <a:t>Emprendedores Tomasinos                               </a:t>
            </a:r>
            <a:r>
              <a:rPr lang="es-CO" i="1" dirty="0">
                <a:latin typeface="Cambria" panose="02040503050406030204" pitchFamily="18" charset="0"/>
                <a:ea typeface="Cambria" panose="02040503050406030204" pitchFamily="18" charset="0"/>
              </a:rPr>
              <a:t>Mauricio Alejandro Jarro Sisa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A0E96D-3F4B-45D4-82BA-5F510B854ED5}"/>
              </a:ext>
            </a:extLst>
          </p:cNvPr>
          <p:cNvSpPr txBox="1"/>
          <p:nvPr/>
        </p:nvSpPr>
        <p:spPr>
          <a:xfrm>
            <a:off x="5189986" y="765882"/>
            <a:ext cx="67886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Cambria" panose="02040503050406030204" pitchFamily="18" charset="0"/>
                <a:ea typeface="Cambria" panose="02040503050406030204" pitchFamily="18" charset="0"/>
              </a:rPr>
              <a:t>Objetivo del semillero: </a:t>
            </a:r>
            <a:r>
              <a:rPr lang="es-CO" dirty="0">
                <a:latin typeface="Cambria" panose="02040503050406030204" pitchFamily="18" charset="0"/>
                <a:ea typeface="Cambria" panose="02040503050406030204" pitchFamily="18" charset="0"/>
              </a:rPr>
              <a:t>Formar investigadores y emprendedores que a través de sus resultados contribuyan a la generación de conocimiento en el ámbito del emprendimiento que faciliten la creación de nuevas unidades económicas fortaleciendo el tejido empresarial de la región y generando desarrollo económico.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AE7576-F41D-418E-B601-8DF0B8CE1229}"/>
              </a:ext>
            </a:extLst>
          </p:cNvPr>
          <p:cNvSpPr txBox="1"/>
          <p:nvPr/>
        </p:nvSpPr>
        <p:spPr>
          <a:xfrm>
            <a:off x="5097158" y="3200042"/>
            <a:ext cx="596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Cambria" panose="02040503050406030204" pitchFamily="18" charset="0"/>
                <a:ea typeface="Cambria" panose="02040503050406030204" pitchFamily="18" charset="0"/>
              </a:rPr>
              <a:t>Lema del semillero: </a:t>
            </a:r>
            <a:r>
              <a:rPr lang="es-CO" dirty="0">
                <a:latin typeface="Cambria" panose="02040503050406030204" pitchFamily="18" charset="0"/>
                <a:ea typeface="Cambria" panose="02040503050406030204" pitchFamily="18" charset="0"/>
              </a:rPr>
              <a:t>Investigando para emprender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39E8A01-4FCE-4042-8865-06C1C8C1D7D3}"/>
              </a:ext>
            </a:extLst>
          </p:cNvPr>
          <p:cNvSpPr txBox="1"/>
          <p:nvPr/>
        </p:nvSpPr>
        <p:spPr>
          <a:xfrm>
            <a:off x="5189986" y="2398460"/>
            <a:ext cx="6560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Cambria" panose="02040503050406030204" pitchFamily="18" charset="0"/>
                <a:ea typeface="Cambria" panose="02040503050406030204" pitchFamily="18" charset="0"/>
              </a:rPr>
              <a:t>Línea(s) de investigación: </a:t>
            </a:r>
            <a:r>
              <a:rPr lang="es-CO" dirty="0">
                <a:latin typeface="Cambria" panose="02040503050406030204" pitchFamily="18" charset="0"/>
                <a:ea typeface="Cambria" panose="02040503050406030204" pitchFamily="18" charset="0"/>
              </a:rPr>
              <a:t>Empresarismo y </a:t>
            </a:r>
            <a:r>
              <a:rPr lang="es-CO" dirty="0" err="1">
                <a:latin typeface="Cambria" panose="02040503050406030204" pitchFamily="18" charset="0"/>
                <a:ea typeface="Cambria" panose="02040503050406030204" pitchFamily="18" charset="0"/>
              </a:rPr>
              <a:t>emprenderismo</a:t>
            </a:r>
            <a:r>
              <a:rPr lang="es-CO" dirty="0">
                <a:latin typeface="Cambria" panose="02040503050406030204" pitchFamily="18" charset="0"/>
                <a:ea typeface="Cambria" panose="02040503050406030204" pitchFamily="18" charset="0"/>
              </a:rPr>
              <a:t>, gerencia organizacional en instituciones de salud.</a:t>
            </a:r>
            <a:r>
              <a:rPr lang="es-CO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81"/>
          <a:stretch/>
        </p:blipFill>
        <p:spPr>
          <a:xfrm>
            <a:off x="256032" y="850408"/>
            <a:ext cx="4205136" cy="282243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4AE7576-F41D-418E-B601-8DF0B8CE1229}"/>
              </a:ext>
            </a:extLst>
          </p:cNvPr>
          <p:cNvSpPr txBox="1"/>
          <p:nvPr/>
        </p:nvSpPr>
        <p:spPr>
          <a:xfrm>
            <a:off x="5097158" y="3816957"/>
            <a:ext cx="5967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Cambria" panose="02040503050406030204" pitchFamily="18" charset="0"/>
                <a:ea typeface="Cambria" panose="02040503050406030204" pitchFamily="18" charset="0"/>
              </a:rPr>
              <a:t>Trayectoria: </a:t>
            </a:r>
            <a:r>
              <a:rPr lang="es-CO" dirty="0">
                <a:latin typeface="Cambria" panose="02040503050406030204" pitchFamily="18" charset="0"/>
                <a:ea typeface="Cambria" panose="02040503050406030204" pitchFamily="18" charset="0"/>
              </a:rPr>
              <a:t>Creado en el año 2018. Ha contribuido en la formación de los estudiantes en materia de investigación, y así mismo, en la consecución de sus opciones de grado acorde a los reglamentos vigentes. </a:t>
            </a:r>
          </a:p>
        </p:txBody>
      </p:sp>
    </p:spTree>
    <p:extLst>
      <p:ext uri="{BB962C8B-B14F-4D97-AF65-F5344CB8AC3E}">
        <p14:creationId xmlns:p14="http://schemas.microsoft.com/office/powerpoint/2010/main" val="2450864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EEE3F1A-8AD6-4B80-8E10-4071FC503E30}"/>
              </a:ext>
            </a:extLst>
          </p:cNvPr>
          <p:cNvSpPr txBox="1"/>
          <p:nvPr/>
        </p:nvSpPr>
        <p:spPr>
          <a:xfrm>
            <a:off x="256032" y="219456"/>
            <a:ext cx="1133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Cambria" panose="02040503050406030204" pitchFamily="18" charset="0"/>
                <a:ea typeface="Cambria" panose="02040503050406030204" pitchFamily="18" charset="0"/>
              </a:rPr>
              <a:t>Emprendedores Tomasinos                               </a:t>
            </a:r>
            <a:r>
              <a:rPr lang="es-CO" i="1" dirty="0">
                <a:latin typeface="Cambria" panose="02040503050406030204" pitchFamily="18" charset="0"/>
                <a:ea typeface="Cambria" panose="02040503050406030204" pitchFamily="18" charset="0"/>
              </a:rPr>
              <a:t>Mauricio Alejandro Jarro Sisa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81"/>
          <a:stretch/>
        </p:blipFill>
        <p:spPr>
          <a:xfrm>
            <a:off x="256032" y="850408"/>
            <a:ext cx="4205136" cy="2822432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/>
        </p:nvGraphicFramePr>
        <p:xfrm>
          <a:off x="4587240" y="681121"/>
          <a:ext cx="7421880" cy="44856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775551">
                  <a:extLst>
                    <a:ext uri="{9D8B030D-6E8A-4147-A177-3AD203B41FA5}">
                      <a16:colId xmlns:a16="http://schemas.microsoft.com/office/drawing/2014/main" val="2032830531"/>
                    </a:ext>
                  </a:extLst>
                </a:gridCol>
                <a:gridCol w="2646329">
                  <a:extLst>
                    <a:ext uri="{9D8B030D-6E8A-4147-A177-3AD203B41FA5}">
                      <a16:colId xmlns:a16="http://schemas.microsoft.com/office/drawing/2014/main" val="34782101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Proyectos asociados</a:t>
                      </a:r>
                      <a:endParaRPr lang="es-CO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Docentes</a:t>
                      </a:r>
                      <a:r>
                        <a:rPr lang="es-CO" sz="1800" baseline="0" dirty="0"/>
                        <a:t> asociados</a:t>
                      </a:r>
                      <a:endParaRPr lang="es-CO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6824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1800" dirty="0"/>
                        <a:t>Caracterización de los actuales modelos de planes de negocio en miras de formulación de nuevo modelo orientado al sector servicios. </a:t>
                      </a:r>
                      <a:endParaRPr lang="es-CO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800" dirty="0" err="1"/>
                        <a:t>Anyinsam</a:t>
                      </a:r>
                      <a:r>
                        <a:rPr lang="es-CO" sz="1800" baseline="0" dirty="0"/>
                        <a:t> Daniel Barrera Montañez</a:t>
                      </a:r>
                      <a:endParaRPr lang="es-CO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372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1800" dirty="0"/>
                        <a:t>Formación empresarial a estudiantes de instituciones técnicas de educación secundaria del municipio de Tunja (Fase 1 año 2019). (RSU)</a:t>
                      </a:r>
                      <a:endParaRPr lang="es-CO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800" dirty="0" err="1"/>
                        <a:t>Hugoberto</a:t>
                      </a:r>
                      <a:r>
                        <a:rPr lang="es-CO" sz="1800" dirty="0"/>
                        <a:t> Sánchez </a:t>
                      </a:r>
                      <a:r>
                        <a:rPr lang="es-CO" sz="1800" dirty="0" err="1"/>
                        <a:t>Sánchez</a:t>
                      </a:r>
                      <a:endParaRPr lang="es-CO" sz="1800" dirty="0"/>
                    </a:p>
                    <a:p>
                      <a:r>
                        <a:rPr lang="es-CO" sz="1800" dirty="0"/>
                        <a:t>Rubén</a:t>
                      </a:r>
                      <a:r>
                        <a:rPr lang="es-CO" sz="1800" baseline="0" dirty="0"/>
                        <a:t> Darío Monroy Becerra</a:t>
                      </a:r>
                    </a:p>
                    <a:p>
                      <a:r>
                        <a:rPr lang="es-CO" sz="1800" baseline="0" dirty="0"/>
                        <a:t>Jorge Ernesto </a:t>
                      </a:r>
                      <a:r>
                        <a:rPr lang="es-CO" sz="1800" baseline="0" dirty="0" err="1"/>
                        <a:t>Gonzalez</a:t>
                      </a:r>
                      <a:r>
                        <a:rPr lang="es-CO" sz="1800" baseline="0" dirty="0"/>
                        <a:t> </a:t>
                      </a:r>
                      <a:r>
                        <a:rPr lang="es-CO" sz="1800" baseline="0" dirty="0" err="1"/>
                        <a:t>Hofmann</a:t>
                      </a:r>
                      <a:endParaRPr lang="es-CO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6814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1800" dirty="0"/>
                        <a:t>Modelo de Gestión Empresarial para el uso de Tic en las IPS de la ciudad de Tunja.</a:t>
                      </a:r>
                      <a:endParaRPr lang="es-CO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800" dirty="0" err="1"/>
                        <a:t>Angela</a:t>
                      </a:r>
                      <a:r>
                        <a:rPr lang="es-CO" sz="1800" dirty="0"/>
                        <a:t> María Rodríguez </a:t>
                      </a:r>
                      <a:r>
                        <a:rPr lang="es-CO" sz="1800" dirty="0" err="1"/>
                        <a:t>Ordúz</a:t>
                      </a:r>
                      <a:endParaRPr lang="es-CO" sz="1800" dirty="0"/>
                    </a:p>
                    <a:p>
                      <a:r>
                        <a:rPr lang="es-CO" sz="1800" dirty="0"/>
                        <a:t>Claudia Isabel </a:t>
                      </a:r>
                      <a:r>
                        <a:rPr lang="es-CO" sz="1800" dirty="0" err="1"/>
                        <a:t>Cárdenaz</a:t>
                      </a:r>
                      <a:r>
                        <a:rPr lang="es-CO" sz="1800" baseline="0" dirty="0"/>
                        <a:t> </a:t>
                      </a:r>
                      <a:r>
                        <a:rPr lang="es-CO" sz="1800" baseline="0" dirty="0" err="1"/>
                        <a:t>Florez</a:t>
                      </a:r>
                      <a:endParaRPr lang="es-CO" sz="1800" baseline="0" dirty="0"/>
                    </a:p>
                    <a:p>
                      <a:r>
                        <a:rPr lang="es-CO" sz="1800" baseline="0" dirty="0"/>
                        <a:t>Helena Alemán (JDC)</a:t>
                      </a:r>
                      <a:endParaRPr lang="es-CO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812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5200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097">
            <a:off x="3569910" y="1241586"/>
            <a:ext cx="2429510" cy="1822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54" y="1285011"/>
            <a:ext cx="2313708" cy="1735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646" y="3801498"/>
            <a:ext cx="2001907" cy="1501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65" y="3667937"/>
            <a:ext cx="2904263" cy="1634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/>
          <p:cNvSpPr txBox="1"/>
          <p:nvPr/>
        </p:nvSpPr>
        <p:spPr>
          <a:xfrm>
            <a:off x="6918960" y="1783080"/>
            <a:ext cx="4846320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2400" b="1" dirty="0">
                <a:latin typeface="Cambria" panose="02040503050406030204" pitchFamily="18" charset="0"/>
                <a:ea typeface="Cambria" panose="02040503050406030204" pitchFamily="18" charset="0"/>
              </a:rPr>
              <a:t>Producto más relevante asociado al semillero:</a:t>
            </a:r>
          </a:p>
          <a:p>
            <a:endParaRPr lang="es-CO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s-CO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Working</a:t>
            </a:r>
            <a:r>
              <a:rPr lang="es-CO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CO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Paper</a:t>
            </a:r>
            <a:r>
              <a:rPr lang="es-CO" sz="2400" i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s-CO" sz="2400" dirty="0">
                <a:latin typeface="Cambria" panose="02040503050406030204" pitchFamily="18" charset="0"/>
                <a:ea typeface="Cambria" panose="02040503050406030204" pitchFamily="18" charset="0"/>
              </a:rPr>
              <a:t>Caracterización de los estudiantes de grado décimo de la institución educativa </a:t>
            </a:r>
            <a:r>
              <a:rPr lang="es-CO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Emiliani</a:t>
            </a:r>
            <a:r>
              <a:rPr lang="es-CO" sz="2400" dirty="0">
                <a:latin typeface="Cambria" panose="02040503050406030204" pitchFamily="18" charset="0"/>
                <a:ea typeface="Cambria" panose="02040503050406030204" pitchFamily="18" charset="0"/>
              </a:rPr>
              <a:t> de Tunja</a:t>
            </a:r>
          </a:p>
        </p:txBody>
      </p:sp>
    </p:spTree>
    <p:extLst>
      <p:ext uri="{BB962C8B-B14F-4D97-AF65-F5344CB8AC3E}">
        <p14:creationId xmlns:p14="http://schemas.microsoft.com/office/powerpoint/2010/main" val="3421502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ídeo 4">
            <a:extLst>
              <a:ext uri="{FF2B5EF4-FFF2-40B4-BE49-F238E27FC236}">
                <a16:creationId xmlns:a16="http://schemas.microsoft.com/office/drawing/2014/main" id="{59314FD6-6E97-4ACC-BF8A-8294FE9D9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SEMILLERO SMART CITY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Viviana Lesmes, Andrés Preciado,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 Oscar Bernal, Jevis Caro. </a:t>
            </a:r>
          </a:p>
        </p:txBody>
      </p:sp>
    </p:spTree>
    <p:extLst>
      <p:ext uri="{BB962C8B-B14F-4D97-AF65-F5344CB8AC3E}">
        <p14:creationId xmlns:p14="http://schemas.microsoft.com/office/powerpoint/2010/main" val="409321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n para imagenes realidad aumentada">
            <a:extLst>
              <a:ext uri="{FF2B5EF4-FFF2-40B4-BE49-F238E27FC236}">
                <a16:creationId xmlns:a16="http://schemas.microsoft.com/office/drawing/2014/main" id="{24C068A3-3F22-4E91-AAB8-152504289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82" y="142735"/>
            <a:ext cx="4358245" cy="290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24E495-C86E-4589-8E48-10ABC8F20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31" y="1720899"/>
            <a:ext cx="6719021" cy="183246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/>
              <a:t>“Si queremos cambiar la forma en que vivimos y queremos cambiar nuestro comportamiento, tenemos que cambiar nuestras ciudades.”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93A899D-51D9-4314-9E98-EBEDA989A7BF}"/>
              </a:ext>
            </a:extLst>
          </p:cNvPr>
          <p:cNvSpPr/>
          <p:nvPr/>
        </p:nvSpPr>
        <p:spPr>
          <a:xfrm>
            <a:off x="598621" y="4039821"/>
            <a:ext cx="3164121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2400" dirty="0"/>
              <a:t>GREEN KING</a:t>
            </a:r>
            <a:endParaRPr lang="es-CO" sz="24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C6E9828-0AFC-4B75-8522-123B15C6EF00}"/>
              </a:ext>
            </a:extLst>
          </p:cNvPr>
          <p:cNvSpPr/>
          <p:nvPr/>
        </p:nvSpPr>
        <p:spPr>
          <a:xfrm>
            <a:off x="813175" y="4705093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400" i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“El concepto  de Smart City nace como idea global de la gestión de los recursos de una ciudad dirigidos a mejorar la calidad de vida de los ciudadanos” </a:t>
            </a:r>
            <a:r>
              <a:rPr lang="es-ES" sz="2400" dirty="0"/>
              <a:t>, Colado S, Gutiérrez A, Vives C, Valencia E. (2014).</a:t>
            </a:r>
            <a:endParaRPr lang="es-CO" sz="24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F83EAFA-0809-4EDA-92CF-B3EB05292EBB}"/>
              </a:ext>
            </a:extLst>
          </p:cNvPr>
          <p:cNvSpPr/>
          <p:nvPr/>
        </p:nvSpPr>
        <p:spPr>
          <a:xfrm>
            <a:off x="1491899" y="335318"/>
            <a:ext cx="7695644" cy="115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467" dirty="0">
                <a:solidFill>
                  <a:srgbClr val="002060"/>
                </a:solidFill>
              </a:rPr>
              <a:t>¿Qué es una SMART CITY?</a:t>
            </a:r>
          </a:p>
          <a:p>
            <a:r>
              <a:rPr lang="es-ES" sz="3467" dirty="0">
                <a:solidFill>
                  <a:srgbClr val="002060"/>
                </a:solidFill>
              </a:rPr>
              <a:t>+</a:t>
            </a:r>
          </a:p>
        </p:txBody>
      </p:sp>
      <p:pic>
        <p:nvPicPr>
          <p:cNvPr id="6" name="Picture 2" descr="Resultado de imagen para smart city">
            <a:extLst>
              <a:ext uri="{FF2B5EF4-FFF2-40B4-BE49-F238E27FC236}">
                <a16:creationId xmlns:a16="http://schemas.microsoft.com/office/drawing/2014/main" id="{B886C558-44DA-46E4-8DF6-F590B8D6E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935" y="3361701"/>
            <a:ext cx="4840392" cy="290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86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2" grpId="0"/>
      <p:bldP spid="5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1621</Words>
  <Application>Microsoft Office PowerPoint</Application>
  <PresentationFormat>Panorámica</PresentationFormat>
  <Paragraphs>154</Paragraphs>
  <Slides>28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5" baseType="lpstr">
      <vt:lpstr>Arial</vt:lpstr>
      <vt:lpstr>Berlin Sans FB Demi</vt:lpstr>
      <vt:lpstr>Calibri</vt:lpstr>
      <vt:lpstr>Calibri Light</vt:lpstr>
      <vt:lpstr>Cambria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SEMILLERO SMART CITY</vt:lpstr>
      <vt:lpstr>Presentación de PowerPoint</vt:lpstr>
      <vt:lpstr>Líneas de trabajo </vt:lpstr>
      <vt:lpstr>PROYECTO EN CURSO</vt:lpstr>
      <vt:lpstr>Presentación de PowerPoint</vt:lpstr>
      <vt:lpstr>OBJETIVOS </vt:lpstr>
      <vt:lpstr>PRODUCTOS A GENERAR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Lorena Barreto</cp:lastModifiedBy>
  <cp:revision>34</cp:revision>
  <dcterms:created xsi:type="dcterms:W3CDTF">2021-01-26T19:23:49Z</dcterms:created>
  <dcterms:modified xsi:type="dcterms:W3CDTF">2021-06-16T17:39:03Z</dcterms:modified>
</cp:coreProperties>
</file>