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5" r:id="rId4"/>
    <p:sldId id="266" r:id="rId5"/>
    <p:sldId id="272" r:id="rId6"/>
    <p:sldId id="271" r:id="rId7"/>
    <p:sldId id="274" r:id="rId8"/>
    <p:sldId id="268" r:id="rId9"/>
    <p:sldId id="269" r:id="rId10"/>
    <p:sldId id="275" r:id="rId11"/>
    <p:sldId id="281" r:id="rId12"/>
    <p:sldId id="276" r:id="rId13"/>
    <p:sldId id="279" r:id="rId14"/>
    <p:sldId id="282" r:id="rId15"/>
    <p:sldId id="277" r:id="rId16"/>
    <p:sldId id="280" r:id="rId17"/>
    <p:sldId id="278" r:id="rId18"/>
    <p:sldId id="257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9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46"/>
  </p:normalViewPr>
  <p:slideViewPr>
    <p:cSldViewPr snapToGrid="0" snapToObjects="1">
      <p:cViewPr varScale="1">
        <p:scale>
          <a:sx n="108" d="100"/>
          <a:sy n="108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7DCEED6-DF9B-A641-8913-B6AB9F580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356" y="0"/>
            <a:ext cx="12232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8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191FE90-50A7-4642-8303-C915F24B26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892" y="0"/>
            <a:ext cx="12239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D97C656-CE85-DC4F-8BA4-E898C888E8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261" y="0"/>
            <a:ext cx="12232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6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85669AA-2244-6E46-BAAB-9F2E1FC22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26" y="0"/>
            <a:ext cx="12242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2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271106D-627C-1D42-8BFA-888E973094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1207" y="0"/>
            <a:ext cx="12254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2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0250E3A-FDE1-224A-8536-16E89238D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E413757-6976-6F43-AFFB-B91726F32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0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DDBBA-F6F6-4F10-AAA1-4F7FA74CB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99D961-BDF3-4AE6-9F46-C04B97577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93949-2BE2-4A4D-989D-F4352AA7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8CEE-6DA4-4503-8D0B-A9CD547358A7}" type="datetimeFigureOut">
              <a:rPr lang="es-CO" smtClean="0"/>
              <a:t>19/04/2021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F25FE3-1444-40E9-BC67-6B16E933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E2910C-07E2-4D07-8F2A-4078888B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AC04C-3E21-4267-803B-C754AF24922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801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84D245-31E1-FD4D-AE23-7F007CAF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FD83E5-53DD-2B44-A5A7-71CE67A4A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14ACD5-4BAB-1740-9BAC-187E7E6D2F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EF9D3-5060-F140-9E87-11D1508CD7EC}" type="datetimeFigureOut">
              <a:rPr lang="es-CO" smtClean="0"/>
              <a:t>19/04/2021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FAFFE3-6324-4A4F-A2B9-B3521D56E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EA7846-BB0B-7B46-B5AE-53CA1C759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CE93D-9574-E241-B2A2-69A0CBBEAE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013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Jevis.caro@usantoto.edu.co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evista.investigiumire@ustatunja.edu.c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27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44D7C0-38F2-48DB-B2F8-CE3DFF5EE4C0}"/>
              </a:ext>
            </a:extLst>
          </p:cNvPr>
          <p:cNvSpPr txBox="1"/>
          <p:nvPr/>
        </p:nvSpPr>
        <p:spPr>
          <a:xfrm>
            <a:off x="1392255" y="-12410"/>
            <a:ext cx="842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/>
              <a:t>PARTICIPACIÓN EN PROYECTOS 2021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BD9787F-B7BF-4BD4-8926-2ED3B83A0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25236"/>
              </p:ext>
            </p:extLst>
          </p:nvPr>
        </p:nvGraphicFramePr>
        <p:xfrm>
          <a:off x="232299" y="674726"/>
          <a:ext cx="11727402" cy="5281284"/>
        </p:xfrm>
        <a:graphic>
          <a:graphicData uri="http://schemas.openxmlformats.org/drawingml/2006/table">
            <a:tbl>
              <a:tblPr/>
              <a:tblGrid>
                <a:gridCol w="2450502">
                  <a:extLst>
                    <a:ext uri="{9D8B030D-6E8A-4147-A177-3AD203B41FA5}">
                      <a16:colId xmlns:a16="http://schemas.microsoft.com/office/drawing/2014/main" val="3451122449"/>
                    </a:ext>
                  </a:extLst>
                </a:gridCol>
                <a:gridCol w="2508847">
                  <a:extLst>
                    <a:ext uri="{9D8B030D-6E8A-4147-A177-3AD203B41FA5}">
                      <a16:colId xmlns:a16="http://schemas.microsoft.com/office/drawing/2014/main" val="2505851998"/>
                    </a:ext>
                  </a:extLst>
                </a:gridCol>
                <a:gridCol w="2625540">
                  <a:extLst>
                    <a:ext uri="{9D8B030D-6E8A-4147-A177-3AD203B41FA5}">
                      <a16:colId xmlns:a16="http://schemas.microsoft.com/office/drawing/2014/main" val="134632221"/>
                    </a:ext>
                  </a:extLst>
                </a:gridCol>
                <a:gridCol w="1773696">
                  <a:extLst>
                    <a:ext uri="{9D8B030D-6E8A-4147-A177-3AD203B41FA5}">
                      <a16:colId xmlns:a16="http://schemas.microsoft.com/office/drawing/2014/main" val="3383352852"/>
                    </a:ext>
                  </a:extLst>
                </a:gridCol>
                <a:gridCol w="2368817">
                  <a:extLst>
                    <a:ext uri="{9D8B030D-6E8A-4147-A177-3AD203B41FA5}">
                      <a16:colId xmlns:a16="http://schemas.microsoft.com/office/drawing/2014/main" val="300002525"/>
                    </a:ext>
                  </a:extLst>
                </a:gridCol>
              </a:tblGrid>
              <a:tr h="169379"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proyecto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Investigadores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Convenio o alianza * debe tener carta de intención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96570"/>
                  </a:ext>
                </a:extLst>
              </a:tr>
              <a:tr h="263655"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s-ES" sz="10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Optimización de las tecnologías y herramientas existentes en la Universidad Santo Tomás seccional Tunja para el desarrollo de un modelo Smart </a:t>
                      </a:r>
                      <a:r>
                        <a:rPr lang="es-ES" sz="1000" b="1" u="sng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</a:t>
                      </a:r>
                      <a:endParaRPr lang="es-ES" sz="1000" b="1" u="sng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Jevis</a:t>
                      </a:r>
                      <a:r>
                        <a:rPr lang="es-CO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Caro P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Investigador princiapal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USTA Tunja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Watikay SAS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116390"/>
                  </a:ext>
                </a:extLst>
              </a:tr>
              <a:tr h="28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Lizeth Viviana Lesmes O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investigador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USTA Tunja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31372"/>
                  </a:ext>
                </a:extLst>
              </a:tr>
              <a:tr h="3595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Andres</a:t>
                      </a:r>
                      <a:r>
                        <a:rPr lang="es-CO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Preciado Trujillo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investigador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USTA Tunja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856955"/>
                  </a:ext>
                </a:extLst>
              </a:tr>
              <a:tr h="28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s-CO" sz="1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investigador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Watikay</a:t>
                      </a:r>
                      <a:r>
                        <a:rPr lang="es-CO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SAS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78877"/>
                  </a:ext>
                </a:extLst>
              </a:tr>
              <a:tr h="287624"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s-ES" sz="10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zona franca en Tunja: análisis de contexto para dinamizar el desarrollo territorial y empresarial de la ciudad.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Edison Andrés Preciado Trujillo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Investigador princiapal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USTA Tunja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s-CO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Alcaldía de Tunja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3309"/>
                  </a:ext>
                </a:extLst>
              </a:tr>
              <a:tr h="28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Lady Carolina Herrera Parra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investigador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USTA Tunja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07012"/>
                  </a:ext>
                </a:extLst>
              </a:tr>
              <a:tr h="28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s-CO" sz="1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investigador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USTA Tunja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13515"/>
                  </a:ext>
                </a:extLst>
              </a:tr>
              <a:tr h="2876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s-CO" sz="1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CO" sz="10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CO" sz="10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651095"/>
                  </a:ext>
                </a:extLst>
              </a:tr>
              <a:tr h="183760"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s-ES" sz="1000" b="1" u="sng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 de Gestión Empresarial para el uso de Tic en las IPS de la ciudad de Tunja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Ángela María Rodríguez Orduz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Investigador princiapal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USTA Tunja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s-ES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Fundación Universitaria Juan de Castellanos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64595"/>
                  </a:ext>
                </a:extLst>
              </a:tr>
              <a:tr h="2796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Claudia Isabel Cárdenas Flórez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investigador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USTA Tunja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091648"/>
                  </a:ext>
                </a:extLst>
              </a:tr>
              <a:tr h="2516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Mauricio Alejandro Jarro Sisa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investigador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USTA Tunja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665501"/>
                  </a:ext>
                </a:extLst>
              </a:tr>
              <a:tr h="5528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Nevardo López Medina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investigador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Docente Facultad de Ciencias Sociales y Económicas</a:t>
                      </a:r>
                      <a:br>
                        <a:rPr lang="es-ES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s-ES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ES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Fundación Universitaria Juan de Castellanos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498834"/>
                  </a:ext>
                </a:extLst>
              </a:tr>
              <a:tr h="351541"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s-ES" sz="1000" b="1" u="sng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r>
                        <a:rPr lang="es-ES" sz="10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000" b="1" u="sng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Thinking</a:t>
                      </a:r>
                      <a:r>
                        <a:rPr lang="es-ES" sz="1000" b="1" u="sng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como método para fomentar la cultura de innovación en el sector micro empresarial de la ciudad de Tunja (Colombia) y en la ciudad Mar del Plata (Argentina)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Nancy Patricia García Pacheco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Investigador princiapal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USTA Tunja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b"/>
                      <a:r>
                        <a:rPr lang="es-ES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Nacional de Mar del Plata (Argentina)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39958"/>
                  </a:ext>
                </a:extLst>
              </a:tr>
              <a:tr h="275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Marcela </a:t>
                      </a:r>
                      <a:r>
                        <a:rPr lang="es-CO" sz="1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Liset</a:t>
                      </a:r>
                      <a:r>
                        <a:rPr lang="es-CO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Fernández Pedreros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investigador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USTA Tunja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958910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María Celina </a:t>
                      </a:r>
                      <a:r>
                        <a:rPr lang="es-CO" sz="1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Monacchi</a:t>
                      </a:r>
                      <a:endParaRPr lang="es-CO" sz="1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investigador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ES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Docente Universidad Nacional de Mar del Plata</a:t>
                      </a: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199297"/>
                  </a:ext>
                </a:extLst>
              </a:tr>
              <a:tr h="17577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es-CO" sz="1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CO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s-CO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4" marR="10684" marT="7123" marB="712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016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58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E4335B8-6CC2-472F-B866-25D900DC5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177671"/>
              </p:ext>
            </p:extLst>
          </p:nvPr>
        </p:nvGraphicFramePr>
        <p:xfrm>
          <a:off x="596284" y="1651247"/>
          <a:ext cx="10651724" cy="40984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25733">
                  <a:extLst>
                    <a:ext uri="{9D8B030D-6E8A-4147-A177-3AD203B41FA5}">
                      <a16:colId xmlns:a16="http://schemas.microsoft.com/office/drawing/2014/main" val="1826462202"/>
                    </a:ext>
                  </a:extLst>
                </a:gridCol>
                <a:gridCol w="2278727">
                  <a:extLst>
                    <a:ext uri="{9D8B030D-6E8A-4147-A177-3AD203B41FA5}">
                      <a16:colId xmlns:a16="http://schemas.microsoft.com/office/drawing/2014/main" val="2220728233"/>
                    </a:ext>
                  </a:extLst>
                </a:gridCol>
                <a:gridCol w="2384714">
                  <a:extLst>
                    <a:ext uri="{9D8B030D-6E8A-4147-A177-3AD203B41FA5}">
                      <a16:colId xmlns:a16="http://schemas.microsoft.com/office/drawing/2014/main" val="2187018011"/>
                    </a:ext>
                  </a:extLst>
                </a:gridCol>
                <a:gridCol w="1611007">
                  <a:extLst>
                    <a:ext uri="{9D8B030D-6E8A-4147-A177-3AD203B41FA5}">
                      <a16:colId xmlns:a16="http://schemas.microsoft.com/office/drawing/2014/main" val="2605599640"/>
                    </a:ext>
                  </a:extLst>
                </a:gridCol>
                <a:gridCol w="2151543">
                  <a:extLst>
                    <a:ext uri="{9D8B030D-6E8A-4147-A177-3AD203B41FA5}">
                      <a16:colId xmlns:a16="http://schemas.microsoft.com/office/drawing/2014/main" val="2888706332"/>
                    </a:ext>
                  </a:extLst>
                </a:gridCol>
              </a:tblGrid>
              <a:tr h="182416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s-CO" sz="1600" dirty="0">
                          <a:effectLst/>
                        </a:rPr>
                        <a:t>Construir un plan de formalización y capacitación a vendedores ambulantes ubicados en el centro Histórico de la ciudad de Tunja </a:t>
                      </a:r>
                    </a:p>
                  </a:txBody>
                  <a:tcPr marL="24630" marR="24630" marT="16420" marB="1642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</a:rPr>
                        <a:t>Alba Rocío Robles González</a:t>
                      </a:r>
                    </a:p>
                  </a:txBody>
                  <a:tcPr marL="24630" marR="24630" marT="16420" marB="1642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>
                          <a:effectLst/>
                        </a:rPr>
                        <a:t>Investigador princiapal</a:t>
                      </a:r>
                    </a:p>
                  </a:txBody>
                  <a:tcPr marL="24630" marR="24630" marT="16420" marB="1642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>
                          <a:effectLst/>
                        </a:rPr>
                        <a:t>USTA Tunja</a:t>
                      </a:r>
                    </a:p>
                  </a:txBody>
                  <a:tcPr marL="24630" marR="24630" marT="16420" marB="16420" anchor="b"/>
                </a:tc>
                <a:tc rowSpan="5">
                  <a:txBody>
                    <a:bodyPr/>
                    <a:lstStyle/>
                    <a:p>
                      <a:pPr rtl="0" fontAlgn="b"/>
                      <a:r>
                        <a:rPr lang="es-CO" sz="1600" dirty="0">
                          <a:effectLst/>
                        </a:rPr>
                        <a:t>Alcaldía de Tunja - Secretaria de Gobierno</a:t>
                      </a:r>
                    </a:p>
                  </a:txBody>
                  <a:tcPr marL="24630" marR="24630" marT="16420" marB="16420" anchor="b"/>
                </a:tc>
                <a:extLst>
                  <a:ext uri="{0D108BD9-81ED-4DB2-BD59-A6C34878D82A}">
                    <a16:rowId xmlns:a16="http://schemas.microsoft.com/office/drawing/2014/main" val="1345152006"/>
                  </a:ext>
                </a:extLst>
              </a:tr>
              <a:tr h="2177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br>
                        <a:rPr lang="es-CO" sz="1600">
                          <a:effectLst/>
                        </a:rPr>
                      </a:br>
                      <a:r>
                        <a:rPr lang="es-CO" sz="1600">
                          <a:effectLst/>
                        </a:rPr>
                        <a:t>Martha Isabel Salinas Medina </a:t>
                      </a:r>
                    </a:p>
                  </a:txBody>
                  <a:tcPr marL="24630" marR="24630" marT="16420" marB="1642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>
                          <a:effectLst/>
                        </a:rPr>
                        <a:t>Co investigador</a:t>
                      </a:r>
                    </a:p>
                  </a:txBody>
                  <a:tcPr marL="24630" marR="24630" marT="16420" marB="1642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>
                          <a:effectLst/>
                        </a:rPr>
                        <a:t>USTA Tunja</a:t>
                      </a:r>
                    </a:p>
                  </a:txBody>
                  <a:tcPr marL="24630" marR="24630" marT="16420" marB="16420" anchor="b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96381"/>
                  </a:ext>
                </a:extLst>
              </a:tr>
              <a:tr h="1482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>
                          <a:effectLst/>
                        </a:rPr>
                        <a:t>Ruth Jacqueline Botia Sáchica</a:t>
                      </a:r>
                    </a:p>
                  </a:txBody>
                  <a:tcPr marL="24630" marR="24630" marT="16420" marB="1642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>
                          <a:effectLst/>
                        </a:rPr>
                        <a:t>Co investigador</a:t>
                      </a:r>
                    </a:p>
                  </a:txBody>
                  <a:tcPr marL="24630" marR="24630" marT="16420" marB="1642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>
                          <a:effectLst/>
                        </a:rPr>
                        <a:t>USTA Tunja</a:t>
                      </a:r>
                    </a:p>
                  </a:txBody>
                  <a:tcPr marL="24630" marR="24630" marT="16420" marB="16420" anchor="b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114509"/>
                  </a:ext>
                </a:extLst>
              </a:tr>
              <a:tr h="1482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>
                          <a:effectLst/>
                        </a:rPr>
                        <a:t>Miguel Ángel Laverde Sarmiento</a:t>
                      </a:r>
                    </a:p>
                  </a:txBody>
                  <a:tcPr marL="24630" marR="24630" marT="16420" marB="1642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>
                          <a:effectLst/>
                        </a:rPr>
                        <a:t>Co investigador</a:t>
                      </a:r>
                    </a:p>
                  </a:txBody>
                  <a:tcPr marL="24630" marR="24630" marT="16420" marB="1642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 dirty="0">
                          <a:effectLst/>
                        </a:rPr>
                        <a:t>USTA Bogotá</a:t>
                      </a:r>
                    </a:p>
                  </a:txBody>
                  <a:tcPr marL="24630" marR="24630" marT="16420" marB="16420" anchor="b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460397"/>
                  </a:ext>
                </a:extLst>
              </a:tr>
              <a:tr h="2871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>
                          <a:effectLst/>
                        </a:rPr>
                        <a:t>Vicente Ojeda</a:t>
                      </a:r>
                    </a:p>
                  </a:txBody>
                  <a:tcPr marL="24630" marR="24630" marT="16420" marB="1642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>
                          <a:effectLst/>
                        </a:rPr>
                        <a:t>Co investigador</a:t>
                      </a:r>
                    </a:p>
                  </a:txBody>
                  <a:tcPr marL="24630" marR="24630" marT="16420" marB="1642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 dirty="0">
                          <a:effectLst/>
                        </a:rPr>
                        <a:t>Alcaldía de Tunja - Secretaria de Gobierno</a:t>
                      </a:r>
                    </a:p>
                  </a:txBody>
                  <a:tcPr marL="24630" marR="24630" marT="16420" marB="16420" anchor="b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466516"/>
                  </a:ext>
                </a:extLst>
              </a:tr>
              <a:tr h="3566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>
                          <a:effectLst/>
                        </a:rPr>
                        <a:t>Eliecer Sanchéz</a:t>
                      </a:r>
                    </a:p>
                  </a:txBody>
                  <a:tcPr marL="24630" marR="24630" marT="16420" marB="1642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s-CO" sz="1600">
                          <a:effectLst/>
                        </a:rPr>
                        <a:t>Co investigador</a:t>
                      </a:r>
                    </a:p>
                  </a:txBody>
                  <a:tcPr marL="24630" marR="24630" marT="16420" marB="1642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600">
                          <a:effectLst/>
                        </a:rPr>
                        <a:t>Cooperativa de vendedores ambulantes COVENAME</a:t>
                      </a:r>
                    </a:p>
                  </a:txBody>
                  <a:tcPr marL="24630" marR="24630" marT="16420" marB="1642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600" dirty="0">
                          <a:effectLst/>
                        </a:rPr>
                        <a:t>Cooperativa de vendedores ambulantes COVENAME</a:t>
                      </a:r>
                    </a:p>
                  </a:txBody>
                  <a:tcPr marL="24630" marR="24630" marT="16420" marB="16420" anchor="b"/>
                </a:tc>
                <a:extLst>
                  <a:ext uri="{0D108BD9-81ED-4DB2-BD59-A6C34878D82A}">
                    <a16:rowId xmlns:a16="http://schemas.microsoft.com/office/drawing/2014/main" val="175404824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60DC9AB-8BF6-4876-8DB8-A0C3BB9EC52E}"/>
              </a:ext>
            </a:extLst>
          </p:cNvPr>
          <p:cNvSpPr txBox="1"/>
          <p:nvPr/>
        </p:nvSpPr>
        <p:spPr>
          <a:xfrm>
            <a:off x="744186" y="585437"/>
            <a:ext cx="842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/>
              <a:t>PARTICIPACIÓN EN PROYECTOS 2021</a:t>
            </a:r>
          </a:p>
        </p:txBody>
      </p:sp>
    </p:spTree>
    <p:extLst>
      <p:ext uri="{BB962C8B-B14F-4D97-AF65-F5344CB8AC3E}">
        <p14:creationId xmlns:p14="http://schemas.microsoft.com/office/powerpoint/2010/main" val="220709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8F4BC31-7526-4BDC-8EF4-259D0F43670C}"/>
              </a:ext>
            </a:extLst>
          </p:cNvPr>
          <p:cNvSpPr txBox="1"/>
          <p:nvPr/>
        </p:nvSpPr>
        <p:spPr>
          <a:xfrm>
            <a:off x="1614197" y="475862"/>
            <a:ext cx="8426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CO" dirty="0"/>
              <a:t>PARTICIPACIÓN EN SEMILLEROS - PROYECTOS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FC3A31D-797A-4B9A-A1B7-A1A6956B1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101866"/>
              </p:ext>
            </p:extLst>
          </p:nvPr>
        </p:nvGraphicFramePr>
        <p:xfrm>
          <a:off x="1926038" y="1543512"/>
          <a:ext cx="7981442" cy="239265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251589">
                  <a:extLst>
                    <a:ext uri="{9D8B030D-6E8A-4147-A177-3AD203B41FA5}">
                      <a16:colId xmlns:a16="http://schemas.microsoft.com/office/drawing/2014/main" val="1644200538"/>
                    </a:ext>
                  </a:extLst>
                </a:gridCol>
                <a:gridCol w="3729853">
                  <a:extLst>
                    <a:ext uri="{9D8B030D-6E8A-4147-A177-3AD203B41FA5}">
                      <a16:colId xmlns:a16="http://schemas.microsoft.com/office/drawing/2014/main" val="416482174"/>
                    </a:ext>
                  </a:extLst>
                </a:gridCol>
              </a:tblGrid>
              <a:tr h="29908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>
                          <a:effectLst/>
                        </a:rPr>
                        <a:t>Semillero Emprendedores Tomasinos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>
                          <a:effectLst/>
                        </a:rPr>
                        <a:t>Mauricio Alejandro Jarro S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812573805"/>
                  </a:ext>
                </a:extLst>
              </a:tr>
              <a:tr h="29908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>
                          <a:effectLst/>
                        </a:rPr>
                        <a:t>Semillero Smart Cities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dirty="0" err="1">
                          <a:effectLst/>
                        </a:rPr>
                        <a:t>Jevis</a:t>
                      </a:r>
                      <a:r>
                        <a:rPr lang="es-CO" dirty="0">
                          <a:effectLst/>
                        </a:rPr>
                        <a:t> Caro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102169380"/>
                  </a:ext>
                </a:extLst>
              </a:tr>
              <a:tr h="29908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>
                          <a:effectLst/>
                        </a:rPr>
                        <a:t>Semillero Siete A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>
                          <a:effectLst/>
                        </a:rPr>
                        <a:t>Angela María Rodriguez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3162276962"/>
                  </a:ext>
                </a:extLst>
              </a:tr>
              <a:tr h="29908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>
                          <a:effectLst/>
                        </a:rPr>
                        <a:t>Semillero Pensamiento estratégico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>
                          <a:effectLst/>
                        </a:rPr>
                        <a:t>Nancy Patricia Garcia 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2701170915"/>
                  </a:ext>
                </a:extLst>
              </a:tr>
              <a:tr h="5981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dirty="0">
                          <a:effectLst/>
                        </a:rPr>
                        <a:t>Semillero Ciencias administrativas y Contables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dirty="0">
                          <a:effectLst/>
                        </a:rPr>
                        <a:t>María Inés Álvarez B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822116004"/>
                  </a:ext>
                </a:extLst>
              </a:tr>
              <a:tr h="5981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dirty="0">
                          <a:effectLst/>
                        </a:rPr>
                        <a:t>Semillero de Emprendimiento hacia el cambio social</a:t>
                      </a:r>
                      <a:endParaRPr lang="es-ES" dirty="0">
                        <a:effectLst/>
                      </a:endParaRP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dirty="0">
                          <a:effectLst/>
                        </a:rPr>
                        <a:t>Alba Robles</a:t>
                      </a:r>
                    </a:p>
                  </a:txBody>
                  <a:tcPr marL="28575" marR="28575" marT="0" marB="0" anchor="b"/>
                </a:tc>
                <a:extLst>
                  <a:ext uri="{0D108BD9-81ED-4DB2-BD59-A6C34878D82A}">
                    <a16:rowId xmlns:a16="http://schemas.microsoft.com/office/drawing/2014/main" val="1220646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88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DAD38-0810-411D-85CC-78EDCED8D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48288" y="407049"/>
            <a:ext cx="9144000" cy="477837"/>
          </a:xfrm>
        </p:spPr>
        <p:txBody>
          <a:bodyPr>
            <a:normAutofit fontScale="90000"/>
          </a:bodyPr>
          <a:lstStyle/>
          <a:p>
            <a:r>
              <a:rPr lang="es-CO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EVENTOS DE INVESTIGACIÓN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F5A914-60E0-4EED-9AE9-E0A026C7F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11" y="1076789"/>
            <a:ext cx="4539449" cy="5679857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865D3EB-54C4-41AE-BA67-F51F3F15AFA7}"/>
              </a:ext>
            </a:extLst>
          </p:cNvPr>
          <p:cNvSpPr txBox="1">
            <a:spLocks/>
          </p:cNvSpPr>
          <p:nvPr/>
        </p:nvSpPr>
        <p:spPr>
          <a:xfrm>
            <a:off x="4345619" y="407049"/>
            <a:ext cx="914400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CONVOCATORIAS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493308E0-5BC3-4CFA-B200-02250C15C8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8464CF6-2586-4D0F-A5DD-971B93B4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187" y="1082335"/>
            <a:ext cx="4539449" cy="567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0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A02D671-BD05-4486-8AA0-BB0A36E8E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28" y="585926"/>
            <a:ext cx="5335480" cy="53354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3DA0FB2-78D9-48E6-AD67-FC4DDB7AF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594" y="585926"/>
            <a:ext cx="5335480" cy="533548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1CF2CB6-2D38-4CBA-BD79-E08DD0B524DD}"/>
              </a:ext>
            </a:extLst>
          </p:cNvPr>
          <p:cNvSpPr txBox="1">
            <a:spLocks/>
          </p:cNvSpPr>
          <p:nvPr/>
        </p:nvSpPr>
        <p:spPr>
          <a:xfrm>
            <a:off x="1524001" y="106765"/>
            <a:ext cx="9144000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CONVOCATORIAS</a:t>
            </a:r>
          </a:p>
        </p:txBody>
      </p:sp>
    </p:spTree>
    <p:extLst>
      <p:ext uri="{BB962C8B-B14F-4D97-AF65-F5344CB8AC3E}">
        <p14:creationId xmlns:p14="http://schemas.microsoft.com/office/powerpoint/2010/main" val="177058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744D7C0-38F2-48DB-B2F8-CE3DFF5EE4C0}"/>
              </a:ext>
            </a:extLst>
          </p:cNvPr>
          <p:cNvSpPr txBox="1"/>
          <p:nvPr/>
        </p:nvSpPr>
        <p:spPr>
          <a:xfrm>
            <a:off x="1614197" y="475862"/>
            <a:ext cx="6848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2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BIBLIOGRÁFICO DE LA FACULTAD </a:t>
            </a:r>
            <a:endParaRPr lang="es-CO" sz="2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3D7540-C893-4C5A-B074-68F286F65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t="3293" r="4025" b="7586"/>
          <a:stretch/>
        </p:blipFill>
        <p:spPr>
          <a:xfrm rot="5400000">
            <a:off x="6607336" y="1532315"/>
            <a:ext cx="2720696" cy="1956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9EACC45-EE21-4276-85B7-7B6C3AF556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4646" r="4343" b="6195"/>
          <a:stretch/>
        </p:blipFill>
        <p:spPr>
          <a:xfrm rot="16200000" flipH="1" flipV="1">
            <a:off x="4322635" y="1244932"/>
            <a:ext cx="2746322" cy="214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36EB8E-B61D-42E7-B081-9DF53DDCC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0" y="2503921"/>
            <a:ext cx="3674468" cy="252698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293CC2B-8258-4C4E-94E2-A952B67CC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13" y="999082"/>
            <a:ext cx="3903575" cy="1352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D8A42A4-2C6D-4015-80A8-07D046BEB5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5710" y="4228455"/>
            <a:ext cx="3948213" cy="2017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DF3961-F69A-4DC4-99BC-3775712191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374" t="12557" r="39636" b="4077"/>
          <a:stretch/>
        </p:blipFill>
        <p:spPr>
          <a:xfrm>
            <a:off x="7817711" y="4022006"/>
            <a:ext cx="2025584" cy="25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3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0EC418D-E62C-4E30-A0E1-C1E81B635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376986"/>
              </p:ext>
            </p:extLst>
          </p:nvPr>
        </p:nvGraphicFramePr>
        <p:xfrm>
          <a:off x="79898" y="23297"/>
          <a:ext cx="11798424" cy="657680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45220">
                  <a:extLst>
                    <a:ext uri="{9D8B030D-6E8A-4147-A177-3AD203B41FA5}">
                      <a16:colId xmlns:a16="http://schemas.microsoft.com/office/drawing/2014/main" val="4100515222"/>
                    </a:ext>
                  </a:extLst>
                </a:gridCol>
                <a:gridCol w="2787588">
                  <a:extLst>
                    <a:ext uri="{9D8B030D-6E8A-4147-A177-3AD203B41FA5}">
                      <a16:colId xmlns:a16="http://schemas.microsoft.com/office/drawing/2014/main" val="232634619"/>
                    </a:ext>
                  </a:extLst>
                </a:gridCol>
                <a:gridCol w="1966404">
                  <a:extLst>
                    <a:ext uri="{9D8B030D-6E8A-4147-A177-3AD203B41FA5}">
                      <a16:colId xmlns:a16="http://schemas.microsoft.com/office/drawing/2014/main" val="3622456302"/>
                    </a:ext>
                  </a:extLst>
                </a:gridCol>
                <a:gridCol w="1966404">
                  <a:extLst>
                    <a:ext uri="{9D8B030D-6E8A-4147-A177-3AD203B41FA5}">
                      <a16:colId xmlns:a16="http://schemas.microsoft.com/office/drawing/2014/main" val="3711727217"/>
                    </a:ext>
                  </a:extLst>
                </a:gridCol>
                <a:gridCol w="1966404">
                  <a:extLst>
                    <a:ext uri="{9D8B030D-6E8A-4147-A177-3AD203B41FA5}">
                      <a16:colId xmlns:a16="http://schemas.microsoft.com/office/drawing/2014/main" val="3242686723"/>
                    </a:ext>
                  </a:extLst>
                </a:gridCol>
                <a:gridCol w="1966404">
                  <a:extLst>
                    <a:ext uri="{9D8B030D-6E8A-4147-A177-3AD203B41FA5}">
                      <a16:colId xmlns:a16="http://schemas.microsoft.com/office/drawing/2014/main" val="4103918228"/>
                    </a:ext>
                  </a:extLst>
                </a:gridCol>
              </a:tblGrid>
              <a:tr h="9008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TOTAL PRODUCTOS PUBLICADOS AÑO 2018  A 2020 - 2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9" marR="779" marT="779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46913"/>
                  </a:ext>
                </a:extLst>
              </a:tr>
              <a:tr h="1228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No.</a:t>
                      </a:r>
                      <a:endParaRPr lang="es-CO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TÍTULO</a:t>
                      </a:r>
                      <a:endParaRPr lang="es-CO" sz="105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AUTORES</a:t>
                      </a:r>
                      <a:endParaRPr lang="es-CO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TIPO</a:t>
                      </a:r>
                      <a:endParaRPr lang="es-CO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FACULTAD</a:t>
                      </a:r>
                      <a:endParaRPr lang="es-CO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AÑO PUBLICACION</a:t>
                      </a:r>
                      <a:endParaRPr lang="es-CO" sz="105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extLst>
                  <a:ext uri="{0D108BD9-81ED-4DB2-BD59-A6C34878D82A}">
                    <a16:rowId xmlns:a16="http://schemas.microsoft.com/office/drawing/2014/main" val="794418306"/>
                  </a:ext>
                </a:extLst>
              </a:tr>
              <a:tr h="62085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Responsabilidad Médica Estatal, análisis jurisprudencial y elementos probatorios en el contexto de la Ley 1437 de 2011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Carlos Andrés Aranda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Libro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Administración de empresas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2018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extLst>
                  <a:ext uri="{0D108BD9-81ED-4DB2-BD59-A6C34878D82A}">
                    <a16:rowId xmlns:a16="http://schemas.microsoft.com/office/drawing/2014/main" val="900741866"/>
                  </a:ext>
                </a:extLst>
              </a:tr>
              <a:tr h="4298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13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Investigación con impacto regional: Nuevas Tendencias Administrativas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Lizeth Viviana Lesmes Ortiz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Libro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Administración de empresas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2018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extLst>
                  <a:ext uri="{0D108BD9-81ED-4DB2-BD59-A6C34878D82A}">
                    <a16:rowId xmlns:a16="http://schemas.microsoft.com/office/drawing/2014/main" val="2405694920"/>
                  </a:ext>
                </a:extLst>
              </a:tr>
              <a:tr h="337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22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Relatos de las rutas patrimoniales de Tunja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Lizeth Viviana Lesmes, Juan Medina, Nataly Callejas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Video 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Administración de empresas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2018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extLst>
                  <a:ext uri="{0D108BD9-81ED-4DB2-BD59-A6C34878D82A}">
                    <a16:rowId xmlns:a16="http://schemas.microsoft.com/office/drawing/2014/main" val="2726229474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30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Conocimiento, cuidado y auto-cuidado del adulto mayor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María Inés Alvarez Burgos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Manual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Administración de empresas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2019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extLst>
                  <a:ext uri="{0D108BD9-81ED-4DB2-BD59-A6C34878D82A}">
                    <a16:rowId xmlns:a16="http://schemas.microsoft.com/office/drawing/2014/main" val="561478271"/>
                  </a:ext>
                </a:extLst>
              </a:tr>
              <a:tr h="6997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36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Herramientas, en dirección y estructura administrativa, dirigido a los líderes de Juntas de acción comunal rurales del Municipio de Tunja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Mauricio Alejandro Jarro Sisa, Anyinsam Daniel Barrera Montañez, Edison Andrés Preciado Trujillo, Ruben Dario Monroy Becerra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Cartillas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Administración de empresas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2019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extLst>
                  <a:ext uri="{0D108BD9-81ED-4DB2-BD59-A6C34878D82A}">
                    <a16:rowId xmlns:a16="http://schemas.microsoft.com/office/drawing/2014/main" val="3078303886"/>
                  </a:ext>
                </a:extLst>
              </a:tr>
              <a:tr h="5219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39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Revisión de la informalidad y las oportunidades de negocio en el turismo natural en Colombia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Jevis Yamyd Caro Pedreros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Working Papers (digital)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Administración de Empresas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2019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extLst>
                  <a:ext uri="{0D108BD9-81ED-4DB2-BD59-A6C34878D82A}">
                    <a16:rowId xmlns:a16="http://schemas.microsoft.com/office/drawing/2014/main" val="1253578516"/>
                  </a:ext>
                </a:extLst>
              </a:tr>
              <a:tr h="3991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46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La formación integral universitaria, una prioridad hoy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Juan Medina Roa </a:t>
                      </a:r>
                      <a:br>
                        <a:rPr lang="es-CO" sz="1050" u="none" strike="noStrike">
                          <a:effectLst/>
                        </a:rPr>
                      </a:br>
                      <a:r>
                        <a:rPr lang="es-CO" sz="1050" u="none" strike="noStrike">
                          <a:effectLst/>
                        </a:rPr>
                        <a:t>Santiago Bordamalo Echeverria </a:t>
                      </a:r>
                      <a:br>
                        <a:rPr lang="es-CO" sz="1050" u="none" strike="noStrike">
                          <a:effectLst/>
                        </a:rPr>
                      </a:br>
                      <a:r>
                        <a:rPr lang="es-CO" sz="1050" u="none" strike="noStrike">
                          <a:effectLst/>
                        </a:rPr>
                        <a:t>Alexander Puerta Pineda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Libro 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Administración de Empresas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2020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extLst>
                  <a:ext uri="{0D108BD9-81ED-4DB2-BD59-A6C34878D82A}">
                    <a16:rowId xmlns:a16="http://schemas.microsoft.com/office/drawing/2014/main" val="880137956"/>
                  </a:ext>
                </a:extLst>
              </a:tr>
              <a:tr h="58333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48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Para la inclusión efectiva de víctimas y desmovilizados en las Mipymes: soluciones desde la empresa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Nataly Camila Rosas Castañeda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Manual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Administración de empresas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2020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extLst>
                  <a:ext uri="{0D108BD9-81ED-4DB2-BD59-A6C34878D82A}">
                    <a16:rowId xmlns:a16="http://schemas.microsoft.com/office/drawing/2014/main" val="4059792262"/>
                  </a:ext>
                </a:extLst>
              </a:tr>
              <a:tr h="4298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51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Investigación como impacto regional: análisis de los sectores en Boyacá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Lizeth Viviana Lesmes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Libro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Administración de Empresas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2020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extLst>
                  <a:ext uri="{0D108BD9-81ED-4DB2-BD59-A6C34878D82A}">
                    <a16:rowId xmlns:a16="http://schemas.microsoft.com/office/drawing/2014/main" val="2018312848"/>
                  </a:ext>
                </a:extLst>
              </a:tr>
              <a:tr h="15350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43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Boletin Emprendedores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Lizeth Viviana Lesmes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Boletin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Administración de Empresas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2020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extLst>
                  <a:ext uri="{0D108BD9-81ED-4DB2-BD59-A6C34878D82A}">
                    <a16:rowId xmlns:a16="http://schemas.microsoft.com/office/drawing/2014/main" val="3353728375"/>
                  </a:ext>
                </a:extLst>
              </a:tr>
              <a:tr h="1842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58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Breve Manual de emprendimiento 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Nataly Camila Rosas Castañeda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Manual 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Administración de Empresas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2020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extLst>
                  <a:ext uri="{0D108BD9-81ED-4DB2-BD59-A6C34878D82A}">
                    <a16:rowId xmlns:a16="http://schemas.microsoft.com/office/drawing/2014/main" val="1922664181"/>
                  </a:ext>
                </a:extLst>
              </a:tr>
              <a:tr h="9326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70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Módulo de herramientas curso en competencias empresariales dirigido a estudiantes de grado décimo de instituciones educativas de formación técnica secundaria en el municipio de Tunja y aledaños.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Mauricio Alejandro Jarro Sisa </a:t>
                      </a:r>
                      <a:br>
                        <a:rPr lang="es-CO" sz="1050" u="none" strike="noStrike">
                          <a:effectLst/>
                        </a:rPr>
                      </a:br>
                      <a:r>
                        <a:rPr lang="es-CO" sz="1050" u="none" strike="noStrike">
                          <a:effectLst/>
                        </a:rPr>
                        <a:t>Hugoberto Sánchez Sánchez </a:t>
                      </a:r>
                      <a:br>
                        <a:rPr lang="es-CO" sz="1050" u="none" strike="noStrike">
                          <a:effectLst/>
                        </a:rPr>
                      </a:br>
                      <a:r>
                        <a:rPr lang="es-CO" sz="1050" u="none" strike="noStrike">
                          <a:effectLst/>
                        </a:rPr>
                        <a:t>Rubén Dario Monroy Becerra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Cartilla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Administración de Empresas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2020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extLst>
                  <a:ext uri="{0D108BD9-81ED-4DB2-BD59-A6C34878D82A}">
                    <a16:rowId xmlns:a16="http://schemas.microsoft.com/office/drawing/2014/main" val="3808715381"/>
                  </a:ext>
                </a:extLst>
              </a:tr>
              <a:tr h="5526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74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Caracterización de los Estudiantes de grado décimo de la Institución Educativa Emilini de Tunja</a:t>
                      </a:r>
                      <a:endParaRPr lang="es-E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Mauricio Alejandro Jarro Sisa </a:t>
                      </a:r>
                      <a:br>
                        <a:rPr lang="es-CO" sz="1050" u="none" strike="noStrike">
                          <a:effectLst/>
                        </a:rPr>
                      </a:br>
                      <a:r>
                        <a:rPr lang="es-CO" sz="1050" u="none" strike="noStrike">
                          <a:effectLst/>
                        </a:rPr>
                        <a:t>Hugoberto Sánchez Sánchez </a:t>
                      </a:r>
                      <a:br>
                        <a:rPr lang="es-CO" sz="1050" u="none" strike="noStrike">
                          <a:effectLst/>
                        </a:rPr>
                      </a:br>
                      <a:r>
                        <a:rPr lang="es-CO" sz="1050" u="none" strike="noStrike">
                          <a:effectLst/>
                        </a:rPr>
                        <a:t>Rubén Dario Monroy Becerra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Working Paper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>
                          <a:effectLst/>
                        </a:rPr>
                        <a:t>Administración de Empresas</a:t>
                      </a:r>
                      <a:endParaRPr lang="es-CO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2020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9" marR="779" marT="779" marB="0" anchor="ctr"/>
                </a:tc>
                <a:extLst>
                  <a:ext uri="{0D108BD9-81ED-4DB2-BD59-A6C34878D82A}">
                    <a16:rowId xmlns:a16="http://schemas.microsoft.com/office/drawing/2014/main" val="3935591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948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93FF84-B83B-4E74-BDEB-1A67627A6318}"/>
              </a:ext>
            </a:extLst>
          </p:cNvPr>
          <p:cNvSpPr txBox="1"/>
          <p:nvPr/>
        </p:nvSpPr>
        <p:spPr>
          <a:xfrm>
            <a:off x="1005879" y="1352737"/>
            <a:ext cx="55642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3200" dirty="0"/>
          </a:p>
          <a:p>
            <a:pPr algn="ctr"/>
            <a:r>
              <a:rPr lang="es-CO" sz="3200" dirty="0"/>
              <a:t>Jevis </a:t>
            </a:r>
            <a:r>
              <a:rPr lang="es-CO" sz="3200" dirty="0" err="1"/>
              <a:t>Yamyd</a:t>
            </a:r>
            <a:r>
              <a:rPr lang="es-CO" sz="3200" dirty="0"/>
              <a:t> Caro Pedreros</a:t>
            </a:r>
          </a:p>
          <a:p>
            <a:pPr algn="ctr"/>
            <a:r>
              <a:rPr lang="es-CO" sz="3200" dirty="0"/>
              <a:t>Líder  de Investigación Facultad de Administración de empresas. </a:t>
            </a:r>
          </a:p>
          <a:p>
            <a:pPr algn="ctr"/>
            <a:r>
              <a:rPr lang="es-CO" sz="3200" dirty="0">
                <a:hlinkClick r:id="rId2"/>
              </a:rPr>
              <a:t>Jevis.caro@usantoto.edu.co</a:t>
            </a:r>
            <a:endParaRPr lang="es-CO" sz="3200" dirty="0"/>
          </a:p>
          <a:p>
            <a:pPr algn="ctr"/>
            <a:r>
              <a:rPr lang="es-CO" sz="3200" dirty="0"/>
              <a:t>Cel 3133167822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A4179E-AFD0-40F8-B87B-FA46CFFFE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982" y="2141575"/>
            <a:ext cx="1877072" cy="2172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55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0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66F092-5913-462D-BA3B-B0CAB23B5868}"/>
              </a:ext>
            </a:extLst>
          </p:cNvPr>
          <p:cNvSpPr txBox="1"/>
          <p:nvPr/>
        </p:nvSpPr>
        <p:spPr>
          <a:xfrm>
            <a:off x="452467" y="1445244"/>
            <a:ext cx="10767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EAB2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SOCIALIZACIÓN DE PROCESOS DE INVESTIGACIÓN </a:t>
            </a:r>
          </a:p>
          <a:p>
            <a:pPr algn="ctr"/>
            <a:r>
              <a:rPr lang="es-CO" sz="4000" b="1" dirty="0">
                <a:solidFill>
                  <a:srgbClr val="EAB2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 DE ADMON DE EMPRESAS</a:t>
            </a:r>
            <a:endParaRPr lang="es-CO" sz="6000" b="1" dirty="0">
              <a:solidFill>
                <a:srgbClr val="EAB2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7445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05C87D-E14D-44B8-8BF6-0AE0B9316691}"/>
              </a:ext>
            </a:extLst>
          </p:cNvPr>
          <p:cNvSpPr txBox="1"/>
          <p:nvPr/>
        </p:nvSpPr>
        <p:spPr>
          <a:xfrm>
            <a:off x="3400935" y="363894"/>
            <a:ext cx="53901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b="1" u="sng" dirty="0">
                <a:solidFill>
                  <a:srgbClr val="9915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</a:t>
            </a:r>
            <a:endParaRPr lang="es-CO" sz="8000" b="1" u="sng" dirty="0">
              <a:solidFill>
                <a:srgbClr val="9915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CEA06D-0D15-4A79-8A32-9F811764172A}"/>
              </a:ext>
            </a:extLst>
          </p:cNvPr>
          <p:cNvSpPr txBox="1"/>
          <p:nvPr/>
        </p:nvSpPr>
        <p:spPr>
          <a:xfrm>
            <a:off x="1807149" y="1443841"/>
            <a:ext cx="7828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s-ES" sz="2800" dirty="0"/>
          </a:p>
          <a:p>
            <a:pPr marL="342900" indent="-342900">
              <a:buFont typeface="+mj-lt"/>
              <a:buAutoNum type="arabicPeriod"/>
            </a:pPr>
            <a:endParaRPr lang="es-ES" sz="2800" dirty="0"/>
          </a:p>
          <a:p>
            <a:pPr marL="342900" indent="-342900">
              <a:buFont typeface="+mj-lt"/>
              <a:buAutoNum type="arabicPeriod"/>
            </a:pPr>
            <a:r>
              <a:rPr lang="es-ES" sz="2800" dirty="0"/>
              <a:t>ESTRUCTURA DE INVESTIGACIÓN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/>
              <a:t>GRUPOS DE INVESTIGACIÓN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/>
              <a:t>REVISTAS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/>
              <a:t>PROYECTOS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/>
              <a:t>PRODUCTOS DE INVESTIGACIÓN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/>
              <a:t>PUBLICACIONES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/>
              <a:t>EVENTOS Y CONVOCATORIAS DE INVESTIGACIÓN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92753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1087DF4-FFD8-49D8-B516-E6CD287AE296}"/>
              </a:ext>
            </a:extLst>
          </p:cNvPr>
          <p:cNvSpPr txBox="1"/>
          <p:nvPr/>
        </p:nvSpPr>
        <p:spPr>
          <a:xfrm>
            <a:off x="1600945" y="549790"/>
            <a:ext cx="94116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 LA INVESTIGACIÓN EN ADMINISTRACIÓN</a:t>
            </a:r>
          </a:p>
          <a:p>
            <a:endParaRPr lang="es-E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470BC2-B78C-4F1A-AF2E-009948789777}"/>
              </a:ext>
            </a:extLst>
          </p:cNvPr>
          <p:cNvSpPr txBox="1"/>
          <p:nvPr/>
        </p:nvSpPr>
        <p:spPr>
          <a:xfrm>
            <a:off x="2400229" y="1490433"/>
            <a:ext cx="690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ESTRUCTURA DE LA INVESTIGACIÓN EN ADMINISTRACIÓN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CE3ADDE-B3AB-404C-A422-05E90517AA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37" y="2006105"/>
            <a:ext cx="3490132" cy="41040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brir llave 8">
            <a:extLst>
              <a:ext uri="{FF2B5EF4-FFF2-40B4-BE49-F238E27FC236}">
                <a16:creationId xmlns:a16="http://schemas.microsoft.com/office/drawing/2014/main" id="{48E153B0-C94A-4D36-8712-4A22B81F50B5}"/>
              </a:ext>
            </a:extLst>
          </p:cNvPr>
          <p:cNvSpPr/>
          <p:nvPr/>
        </p:nvSpPr>
        <p:spPr>
          <a:xfrm>
            <a:off x="5651851" y="2286522"/>
            <a:ext cx="559676" cy="1197022"/>
          </a:xfrm>
          <a:prstGeom prst="leftBrace">
            <a:avLst>
              <a:gd name="adj1" fmla="val 8333"/>
              <a:gd name="adj2" fmla="val 7634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3D8806C2-358C-4A47-B55F-9CF33776F3F2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4667879" y="3196402"/>
            <a:ext cx="983972" cy="39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E827F5-B883-474B-922E-E6E7FF218C4F}"/>
              </a:ext>
            </a:extLst>
          </p:cNvPr>
          <p:cNvSpPr txBox="1"/>
          <p:nvPr/>
        </p:nvSpPr>
        <p:spPr>
          <a:xfrm>
            <a:off x="5651851" y="3953104"/>
            <a:ext cx="4617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GESTIÓN Y APOYO ADMINISTRATIVO PARA LA INVESTIGACIÓN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5DDF5E59-4DA7-4C29-B6F7-FAA412E1F324}"/>
              </a:ext>
            </a:extLst>
          </p:cNvPr>
          <p:cNvCxnSpPr/>
          <p:nvPr/>
        </p:nvCxnSpPr>
        <p:spPr>
          <a:xfrm flipH="1">
            <a:off x="5273480" y="4126568"/>
            <a:ext cx="93804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C456685-A1FC-4431-972E-134F3118148F}"/>
              </a:ext>
            </a:extLst>
          </p:cNvPr>
          <p:cNvSpPr txBox="1"/>
          <p:nvPr/>
        </p:nvSpPr>
        <p:spPr>
          <a:xfrm>
            <a:off x="5742503" y="4726113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Director unidad de Investigación</a:t>
            </a:r>
          </a:p>
          <a:p>
            <a:pPr algn="ctr"/>
            <a:r>
              <a:rPr lang="es-CO" dirty="0"/>
              <a:t>Líder del grupo de investigación</a:t>
            </a:r>
          </a:p>
          <a:p>
            <a:pPr algn="ctr"/>
            <a:r>
              <a:rPr lang="es-CO" dirty="0"/>
              <a:t>Líder de Investigación de la Facultad</a:t>
            </a:r>
            <a:endParaRPr lang="es-CO" i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D9A8221-1C54-4DA9-BEC0-F2C9FA3C66FD}"/>
              </a:ext>
            </a:extLst>
          </p:cNvPr>
          <p:cNvSpPr txBox="1"/>
          <p:nvPr/>
        </p:nvSpPr>
        <p:spPr>
          <a:xfrm>
            <a:off x="6184893" y="228384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CULTURA DE LA INNOVACIÓN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4A874C9-11C3-4D32-86FE-399FD2CD62AB}"/>
              </a:ext>
            </a:extLst>
          </p:cNvPr>
          <p:cNvSpPr txBox="1"/>
          <p:nvPr/>
        </p:nvSpPr>
        <p:spPr>
          <a:xfrm>
            <a:off x="6182675" y="2505820"/>
            <a:ext cx="6152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ECONOMÍA, EMPRESA Y REGIÓN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08F0BD9-BA59-470E-A080-898E680ABF7E}"/>
              </a:ext>
            </a:extLst>
          </p:cNvPr>
          <p:cNvSpPr txBox="1"/>
          <p:nvPr/>
        </p:nvSpPr>
        <p:spPr>
          <a:xfrm>
            <a:off x="6181927" y="2702610"/>
            <a:ext cx="6192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GERENCIA AMBIENTAL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669233B-6CFB-4BA9-BD8D-FEFC958C903B}"/>
              </a:ext>
            </a:extLst>
          </p:cNvPr>
          <p:cNvSpPr txBox="1"/>
          <p:nvPr/>
        </p:nvSpPr>
        <p:spPr>
          <a:xfrm>
            <a:off x="6186365" y="2911847"/>
            <a:ext cx="6209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GERENCIA ORGANIZACIONAL EN INSTITUCIONES DE SALUD</a:t>
            </a:r>
            <a:endParaRPr lang="es-CO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77FC507-36ED-446B-B834-08917C349B9A}"/>
              </a:ext>
            </a:extLst>
          </p:cNvPr>
          <p:cNvSpPr txBox="1"/>
          <p:nvPr/>
        </p:nvSpPr>
        <p:spPr>
          <a:xfrm>
            <a:off x="6195243" y="3114212"/>
            <a:ext cx="6205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EMPRESARISMO Y EMPRENDERISMO</a:t>
            </a:r>
          </a:p>
        </p:txBody>
      </p:sp>
    </p:spTree>
    <p:extLst>
      <p:ext uri="{BB962C8B-B14F-4D97-AF65-F5344CB8AC3E}">
        <p14:creationId xmlns:p14="http://schemas.microsoft.com/office/powerpoint/2010/main" val="17102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1087DF4-FFD8-49D8-B516-E6CD287AE296}"/>
              </a:ext>
            </a:extLst>
          </p:cNvPr>
          <p:cNvSpPr txBox="1"/>
          <p:nvPr/>
        </p:nvSpPr>
        <p:spPr>
          <a:xfrm>
            <a:off x="1614197" y="475862"/>
            <a:ext cx="684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INVESTIGADORES Y CVLAC </a:t>
            </a:r>
            <a:endParaRPr lang="es-CO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1B757E-5A07-4CA1-91BF-7467D0226F50}"/>
              </a:ext>
            </a:extLst>
          </p:cNvPr>
          <p:cNvSpPr txBox="1"/>
          <p:nvPr/>
        </p:nvSpPr>
        <p:spPr>
          <a:xfrm>
            <a:off x="1754692" y="1242639"/>
            <a:ext cx="637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REGISTRO DE INVESTIGADORES. </a:t>
            </a:r>
            <a:r>
              <a:rPr lang="es-CO" dirty="0" err="1"/>
              <a:t>CVLAC</a:t>
            </a:r>
            <a:endParaRPr lang="es-CO" dirty="0"/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79A8E3-4A77-4E32-A701-5D1636E5E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4"/>
          <a:stretch/>
        </p:blipFill>
        <p:spPr>
          <a:xfrm>
            <a:off x="1268315" y="2070972"/>
            <a:ext cx="8173069" cy="36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1087DF4-FFD8-49D8-B516-E6CD287AE296}"/>
              </a:ext>
            </a:extLst>
          </p:cNvPr>
          <p:cNvSpPr txBox="1"/>
          <p:nvPr/>
        </p:nvSpPr>
        <p:spPr>
          <a:xfrm>
            <a:off x="1614197" y="475862"/>
            <a:ext cx="684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GRUPO DE INVESTIGACIÓN</a:t>
            </a:r>
            <a:endParaRPr lang="es-CO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5FF144-AE3B-41C7-8BBB-0B0D559C6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520" y="1258393"/>
            <a:ext cx="7210286" cy="540280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B9DB3E0-2292-4BE7-A4BC-4085E9DACEFF}"/>
              </a:ext>
            </a:extLst>
          </p:cNvPr>
          <p:cNvSpPr txBox="1"/>
          <p:nvPr/>
        </p:nvSpPr>
        <p:spPr>
          <a:xfrm>
            <a:off x="7154060" y="3706875"/>
            <a:ext cx="2928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CATEGORIZACIÓN EN COLCIENCIAS B</a:t>
            </a:r>
          </a:p>
        </p:txBody>
      </p:sp>
    </p:spTree>
    <p:extLst>
      <p:ext uri="{BB962C8B-B14F-4D97-AF65-F5344CB8AC3E}">
        <p14:creationId xmlns:p14="http://schemas.microsoft.com/office/powerpoint/2010/main" val="142801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CCEC09-1D74-4CAB-B3BC-2D4178B45DE5}"/>
              </a:ext>
            </a:extLst>
          </p:cNvPr>
          <p:cNvSpPr txBox="1"/>
          <p:nvPr/>
        </p:nvSpPr>
        <p:spPr>
          <a:xfrm>
            <a:off x="1614197" y="475862"/>
            <a:ext cx="684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D5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OPCIONES DE GRADO </a:t>
            </a:r>
            <a:endParaRPr lang="es-CO" sz="3200" b="1" dirty="0">
              <a:solidFill>
                <a:srgbClr val="0D52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EAE185-4431-4932-B012-2AAC7D5BD95B}"/>
              </a:ext>
            </a:extLst>
          </p:cNvPr>
          <p:cNvSpPr txBox="1"/>
          <p:nvPr/>
        </p:nvSpPr>
        <p:spPr>
          <a:xfrm>
            <a:off x="1148850" y="3228255"/>
            <a:ext cx="4140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INVESTIGACIÓN EN POSGRADO: OPCIONES DE GRADO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49A19D0-BE91-4F63-B4D9-6E55DF8CE363}"/>
              </a:ext>
            </a:extLst>
          </p:cNvPr>
          <p:cNvSpPr/>
          <p:nvPr/>
        </p:nvSpPr>
        <p:spPr>
          <a:xfrm>
            <a:off x="1612918" y="3874586"/>
            <a:ext cx="3212181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/>
              <a:t>Modalidad de opción de grado por artículo</a:t>
            </a:r>
          </a:p>
          <a:p>
            <a:pPr algn="ctr"/>
            <a:endParaRPr lang="es-CO" b="1" dirty="0"/>
          </a:p>
          <a:p>
            <a:r>
              <a:rPr lang="es-CO" dirty="0"/>
              <a:t>Tener en cuenta: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Debe ser elaborado según la guía de autores de la revista in </a:t>
            </a:r>
            <a:r>
              <a:rPr lang="es-CO" dirty="0" err="1"/>
              <a:t>vestigum</a:t>
            </a:r>
            <a:r>
              <a:rPr lang="es-CO" dirty="0"/>
              <a:t> </a:t>
            </a:r>
            <a:r>
              <a:rPr lang="es-CO" dirty="0" err="1"/>
              <a:t>ire</a:t>
            </a:r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Debe articularse a una línea de investigación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20957D-788B-452B-BDBF-2FDDA2348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770" y="860420"/>
            <a:ext cx="5540551" cy="575783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4E0E78-1876-457E-B00A-6B59FBD3BC06}"/>
              </a:ext>
            </a:extLst>
          </p:cNvPr>
          <p:cNvSpPr/>
          <p:nvPr/>
        </p:nvSpPr>
        <p:spPr>
          <a:xfrm>
            <a:off x="1253770" y="1345358"/>
            <a:ext cx="4140315" cy="18312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/>
              <a:t>Modalidades de opciones de grado</a:t>
            </a:r>
          </a:p>
          <a:p>
            <a:pPr algn="ctr"/>
            <a:r>
              <a:rPr lang="es-CO" sz="12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Modalidad de opción de grado por artículo</a:t>
            </a:r>
          </a:p>
          <a:p>
            <a:pPr algn="ctr"/>
            <a:r>
              <a:rPr lang="es-CO" sz="12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Modalidad de Movilidad académica</a:t>
            </a:r>
          </a:p>
          <a:p>
            <a:pPr algn="ctr"/>
            <a:r>
              <a:rPr lang="es-CO" sz="1200" b="1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Monografía </a:t>
            </a: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CO" b="1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625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CCEC09-1D74-4CAB-B3BC-2D4178B45DE5}"/>
              </a:ext>
            </a:extLst>
          </p:cNvPr>
          <p:cNvSpPr txBox="1"/>
          <p:nvPr/>
        </p:nvSpPr>
        <p:spPr>
          <a:xfrm>
            <a:off x="1051802" y="475862"/>
            <a:ext cx="68486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0D5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PUBLICACIONES EN LA REVISTA DE LA DIVISIÓN</a:t>
            </a:r>
          </a:p>
          <a:p>
            <a:endParaRPr lang="es-CO" sz="3200" b="1" dirty="0">
              <a:solidFill>
                <a:srgbClr val="0D52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BD36992-F6C7-4613-BE6B-31EB8C608E7B}"/>
              </a:ext>
            </a:extLst>
          </p:cNvPr>
          <p:cNvSpPr/>
          <p:nvPr/>
        </p:nvSpPr>
        <p:spPr>
          <a:xfrm>
            <a:off x="1973696" y="1073432"/>
            <a:ext cx="1507786" cy="83657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dirty="0"/>
              <a:t>Publicación en revista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5643314-4548-42A7-9A70-006718A9C306}"/>
              </a:ext>
            </a:extLst>
          </p:cNvPr>
          <p:cNvSpPr/>
          <p:nvPr/>
        </p:nvSpPr>
        <p:spPr>
          <a:xfrm>
            <a:off x="2109883" y="2174889"/>
            <a:ext cx="1235412" cy="6420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Envió articulo y carta de cesión de derechos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89C662A-67D5-43F7-B135-D24CA3EFAE97}"/>
              </a:ext>
            </a:extLst>
          </p:cNvPr>
          <p:cNvSpPr/>
          <p:nvPr/>
        </p:nvSpPr>
        <p:spPr>
          <a:xfrm>
            <a:off x="2100156" y="3081794"/>
            <a:ext cx="1235412" cy="6420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Recepción y revisión criterios</a:t>
            </a:r>
          </a:p>
        </p:txBody>
      </p:sp>
      <p:sp>
        <p:nvSpPr>
          <p:cNvPr id="7" name="Rombo 6">
            <a:extLst>
              <a:ext uri="{FF2B5EF4-FFF2-40B4-BE49-F238E27FC236}">
                <a16:creationId xmlns:a16="http://schemas.microsoft.com/office/drawing/2014/main" id="{65A0D784-6675-48DA-BA1D-40C1234C741D}"/>
              </a:ext>
            </a:extLst>
          </p:cNvPr>
          <p:cNvSpPr/>
          <p:nvPr/>
        </p:nvSpPr>
        <p:spPr>
          <a:xfrm>
            <a:off x="2088808" y="3925868"/>
            <a:ext cx="1298641" cy="992222"/>
          </a:xfrm>
          <a:prstGeom prst="diamon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100" dirty="0"/>
              <a:t>Cumple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731C01C-F7B9-43E0-AC27-44A273614DC2}"/>
              </a:ext>
            </a:extLst>
          </p:cNvPr>
          <p:cNvSpPr/>
          <p:nvPr/>
        </p:nvSpPr>
        <p:spPr>
          <a:xfrm>
            <a:off x="2143930" y="5168693"/>
            <a:ext cx="1235412" cy="6420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Envió a 2 pares doble ciego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F2190B9-1B99-4D22-B29C-0BD546AD661C}"/>
              </a:ext>
            </a:extLst>
          </p:cNvPr>
          <p:cNvSpPr/>
          <p:nvPr/>
        </p:nvSpPr>
        <p:spPr>
          <a:xfrm>
            <a:off x="4707170" y="3081794"/>
            <a:ext cx="1235412" cy="6420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Envió de correcciones al autor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FC5425B-0007-474A-B4B4-1D840824B763}"/>
              </a:ext>
            </a:extLst>
          </p:cNvPr>
          <p:cNvSpPr/>
          <p:nvPr/>
        </p:nvSpPr>
        <p:spPr>
          <a:xfrm>
            <a:off x="4707170" y="3999647"/>
            <a:ext cx="1235412" cy="6420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Recepción de ajustes del articulo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7CCFE98-AE04-40E1-A4B3-FEA5FA29AA89}"/>
              </a:ext>
            </a:extLst>
          </p:cNvPr>
          <p:cNvSpPr/>
          <p:nvPr/>
        </p:nvSpPr>
        <p:spPr>
          <a:xfrm>
            <a:off x="4720140" y="4927954"/>
            <a:ext cx="1235412" cy="6420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/>
              <a:t>Inicio proceso editorial de la revista</a:t>
            </a:r>
          </a:p>
        </p:txBody>
      </p:sp>
      <p:sp>
        <p:nvSpPr>
          <p:cNvPr id="12" name="Rombo 11">
            <a:extLst>
              <a:ext uri="{FF2B5EF4-FFF2-40B4-BE49-F238E27FC236}">
                <a16:creationId xmlns:a16="http://schemas.microsoft.com/office/drawing/2014/main" id="{777E255E-B404-4B1F-B66B-3EBFF3639E00}"/>
              </a:ext>
            </a:extLst>
          </p:cNvPr>
          <p:cNvSpPr/>
          <p:nvPr/>
        </p:nvSpPr>
        <p:spPr>
          <a:xfrm>
            <a:off x="4476137" y="1839894"/>
            <a:ext cx="1511027" cy="992222"/>
          </a:xfrm>
          <a:prstGeom prst="diamon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100" dirty="0"/>
              <a:t>Aprobado 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B5E110C-5B4B-4466-BB1A-804798A410A7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2727589" y="1910010"/>
            <a:ext cx="0" cy="264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0FE937CF-1848-4823-8714-027CD0502C71}"/>
              </a:ext>
            </a:extLst>
          </p:cNvPr>
          <p:cNvCxnSpPr/>
          <p:nvPr/>
        </p:nvCxnSpPr>
        <p:spPr>
          <a:xfrm>
            <a:off x="2727589" y="2816915"/>
            <a:ext cx="0" cy="264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BCF2A3C7-4940-4887-8DD7-576B949150E3}"/>
              </a:ext>
            </a:extLst>
          </p:cNvPr>
          <p:cNvCxnSpPr/>
          <p:nvPr/>
        </p:nvCxnSpPr>
        <p:spPr>
          <a:xfrm>
            <a:off x="2727589" y="3723820"/>
            <a:ext cx="0" cy="264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57638AE-BF32-4FD8-AE24-FCE55BAF5752}"/>
              </a:ext>
            </a:extLst>
          </p:cNvPr>
          <p:cNvCxnSpPr/>
          <p:nvPr/>
        </p:nvCxnSpPr>
        <p:spPr>
          <a:xfrm>
            <a:off x="2738128" y="4903814"/>
            <a:ext cx="0" cy="264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B229235-8DC1-480D-8E16-FABFBFB71C04}"/>
              </a:ext>
            </a:extLst>
          </p:cNvPr>
          <p:cNvCxnSpPr/>
          <p:nvPr/>
        </p:nvCxnSpPr>
        <p:spPr>
          <a:xfrm>
            <a:off x="5231651" y="2816915"/>
            <a:ext cx="0" cy="264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59679BF5-4A62-41C3-BE51-3EA4D1013239}"/>
              </a:ext>
            </a:extLst>
          </p:cNvPr>
          <p:cNvCxnSpPr/>
          <p:nvPr/>
        </p:nvCxnSpPr>
        <p:spPr>
          <a:xfrm>
            <a:off x="5282724" y="3726557"/>
            <a:ext cx="0" cy="264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F793B06E-BEFC-4A0A-AE75-068F44C722B2}"/>
              </a:ext>
            </a:extLst>
          </p:cNvPr>
          <p:cNvCxnSpPr/>
          <p:nvPr/>
        </p:nvCxnSpPr>
        <p:spPr>
          <a:xfrm>
            <a:off x="5305423" y="4659110"/>
            <a:ext cx="0" cy="264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22">
            <a:extLst>
              <a:ext uri="{FF2B5EF4-FFF2-40B4-BE49-F238E27FC236}">
                <a16:creationId xmlns:a16="http://schemas.microsoft.com/office/drawing/2014/main" id="{DF98C7FA-35D2-434A-A060-254B9CA85B7C}"/>
              </a:ext>
            </a:extLst>
          </p:cNvPr>
          <p:cNvCxnSpPr>
            <a:stCxn id="8" idx="2"/>
            <a:endCxn id="12" idx="0"/>
          </p:cNvCxnSpPr>
          <p:nvPr/>
        </p:nvCxnSpPr>
        <p:spPr>
          <a:xfrm rot="5400000" flipH="1" flipV="1">
            <a:off x="2011230" y="2590299"/>
            <a:ext cx="3970825" cy="2470015"/>
          </a:xfrm>
          <a:prstGeom prst="bentConnector5">
            <a:avLst>
              <a:gd name="adj1" fmla="val -5757"/>
              <a:gd name="adj2" fmla="val 47210"/>
              <a:gd name="adj3" fmla="val 10575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9">
            <a:extLst>
              <a:ext uri="{FF2B5EF4-FFF2-40B4-BE49-F238E27FC236}">
                <a16:creationId xmlns:a16="http://schemas.microsoft.com/office/drawing/2014/main" id="{C842AFBF-4DE0-47D4-81FB-69DA80F4F9CD}"/>
              </a:ext>
            </a:extLst>
          </p:cNvPr>
          <p:cNvCxnSpPr>
            <a:stCxn id="7" idx="3"/>
            <a:endCxn id="4" idx="6"/>
          </p:cNvCxnSpPr>
          <p:nvPr/>
        </p:nvCxnSpPr>
        <p:spPr>
          <a:xfrm flipV="1">
            <a:off x="3387449" y="1491721"/>
            <a:ext cx="94033" cy="2930258"/>
          </a:xfrm>
          <a:prstGeom prst="bentConnector3">
            <a:avLst>
              <a:gd name="adj1" fmla="val 34310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redondeado 32">
            <a:extLst>
              <a:ext uri="{FF2B5EF4-FFF2-40B4-BE49-F238E27FC236}">
                <a16:creationId xmlns:a16="http://schemas.microsoft.com/office/drawing/2014/main" id="{8614DECD-0555-4993-823C-FA4087F1B97C}"/>
              </a:ext>
            </a:extLst>
          </p:cNvPr>
          <p:cNvSpPr/>
          <p:nvPr/>
        </p:nvSpPr>
        <p:spPr>
          <a:xfrm>
            <a:off x="4707170" y="5775905"/>
            <a:ext cx="1235412" cy="3210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FIN</a:t>
            </a:r>
          </a:p>
        </p:txBody>
      </p:sp>
      <p:cxnSp>
        <p:nvCxnSpPr>
          <p:cNvPr id="23" name="Conector angular 34">
            <a:extLst>
              <a:ext uri="{FF2B5EF4-FFF2-40B4-BE49-F238E27FC236}">
                <a16:creationId xmlns:a16="http://schemas.microsoft.com/office/drawing/2014/main" id="{7A85122E-C7AB-4457-943B-C55A8CA8989A}"/>
              </a:ext>
            </a:extLst>
          </p:cNvPr>
          <p:cNvCxnSpPr>
            <a:stCxn id="12" idx="3"/>
            <a:endCxn id="22" idx="3"/>
          </p:cNvCxnSpPr>
          <p:nvPr/>
        </p:nvCxnSpPr>
        <p:spPr>
          <a:xfrm flipH="1">
            <a:off x="5942582" y="2336005"/>
            <a:ext cx="44582" cy="3600448"/>
          </a:xfrm>
          <a:prstGeom prst="bentConnector3">
            <a:avLst>
              <a:gd name="adj1" fmla="val -512763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B165D05-9F2D-4011-828D-8E8A1ED28440}"/>
              </a:ext>
            </a:extLst>
          </p:cNvPr>
          <p:cNvSpPr txBox="1"/>
          <p:nvPr/>
        </p:nvSpPr>
        <p:spPr>
          <a:xfrm>
            <a:off x="5904477" y="2034807"/>
            <a:ext cx="455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NO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833020D-00E7-4663-99FC-F0F5A2875967}"/>
              </a:ext>
            </a:extLst>
          </p:cNvPr>
          <p:cNvSpPr txBox="1"/>
          <p:nvPr/>
        </p:nvSpPr>
        <p:spPr>
          <a:xfrm>
            <a:off x="3345295" y="4142599"/>
            <a:ext cx="455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NO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AE53B46-F20E-4BAF-A8D6-A3CF8DB8246E}"/>
              </a:ext>
            </a:extLst>
          </p:cNvPr>
          <p:cNvSpPr txBox="1"/>
          <p:nvPr/>
        </p:nvSpPr>
        <p:spPr>
          <a:xfrm>
            <a:off x="2710561" y="4866902"/>
            <a:ext cx="386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SI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0491058-AB5A-4460-BB45-F085F7701131}"/>
              </a:ext>
            </a:extLst>
          </p:cNvPr>
          <p:cNvSpPr txBox="1"/>
          <p:nvPr/>
        </p:nvSpPr>
        <p:spPr>
          <a:xfrm>
            <a:off x="5237326" y="2801249"/>
            <a:ext cx="386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SI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8EC0C419-0C5C-47F5-B27C-565FB1101F7A}"/>
              </a:ext>
            </a:extLst>
          </p:cNvPr>
          <p:cNvCxnSpPr/>
          <p:nvPr/>
        </p:nvCxnSpPr>
        <p:spPr>
          <a:xfrm>
            <a:off x="5321639" y="5545840"/>
            <a:ext cx="0" cy="2648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agen 28">
            <a:extLst>
              <a:ext uri="{FF2B5EF4-FFF2-40B4-BE49-F238E27FC236}">
                <a16:creationId xmlns:a16="http://schemas.microsoft.com/office/drawing/2014/main" id="{B31597F3-A263-4B18-B4CF-C1402518B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469" y="3151603"/>
            <a:ext cx="3673797" cy="1166384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926873DE-541A-4A92-82A0-872B80D3D194}"/>
              </a:ext>
            </a:extLst>
          </p:cNvPr>
          <p:cNvSpPr/>
          <p:nvPr/>
        </p:nvSpPr>
        <p:spPr>
          <a:xfrm>
            <a:off x="6960350" y="4700888"/>
            <a:ext cx="3799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Elizabeth </a:t>
            </a:r>
            <a:r>
              <a:rPr lang="es-CO" sz="1600" dirty="0" err="1"/>
              <a:t>Malagon</a:t>
            </a:r>
            <a:r>
              <a:rPr lang="es-CO" sz="1600" dirty="0"/>
              <a:t> </a:t>
            </a:r>
            <a:r>
              <a:rPr lang="es-CO" sz="1600" dirty="0" err="1"/>
              <a:t>Saenz</a:t>
            </a:r>
            <a:r>
              <a:rPr lang="es-CO" sz="1600" dirty="0"/>
              <a:t> </a:t>
            </a:r>
          </a:p>
          <a:p>
            <a:pPr algn="ctr"/>
            <a:r>
              <a:rPr lang="es-CO" sz="1600" dirty="0"/>
              <a:t>Editora Revista In </a:t>
            </a:r>
            <a:r>
              <a:rPr lang="es-CO" sz="1600" dirty="0" err="1"/>
              <a:t>Vestigium</a:t>
            </a:r>
            <a:r>
              <a:rPr lang="es-CO" sz="1600" dirty="0"/>
              <a:t> </a:t>
            </a:r>
            <a:r>
              <a:rPr lang="es-CO" sz="1600" dirty="0" err="1"/>
              <a:t>Ire</a:t>
            </a:r>
            <a:endParaRPr lang="es-CO" sz="1600" dirty="0"/>
          </a:p>
          <a:p>
            <a:pPr algn="ctr"/>
            <a:r>
              <a:rPr lang="es-CO" sz="1600" dirty="0">
                <a:hlinkClick r:id="rId3"/>
              </a:rPr>
              <a:t>revista.investigiumire@ustatunja.edu.co</a:t>
            </a:r>
            <a:endParaRPr lang="es-CO" sz="1600" dirty="0"/>
          </a:p>
          <a:p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11180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CCEC09-1D74-4CAB-B3BC-2D4178B45DE5}"/>
              </a:ext>
            </a:extLst>
          </p:cNvPr>
          <p:cNvSpPr txBox="1"/>
          <p:nvPr/>
        </p:nvSpPr>
        <p:spPr>
          <a:xfrm>
            <a:off x="1614197" y="475862"/>
            <a:ext cx="6848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D52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PUBLICACIONES BIBLIOGRÁFICAS</a:t>
            </a:r>
          </a:p>
          <a:p>
            <a:endParaRPr lang="es-CO" sz="3200" b="1" dirty="0">
              <a:solidFill>
                <a:srgbClr val="0D52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0A7EF29-6E28-4DA1-8DFE-D72100387AFB}"/>
              </a:ext>
            </a:extLst>
          </p:cNvPr>
          <p:cNvSpPr/>
          <p:nvPr/>
        </p:nvSpPr>
        <p:spPr>
          <a:xfrm>
            <a:off x="2664882" y="2007636"/>
            <a:ext cx="1362808" cy="7121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Solicitud Estudiante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2785424-E7B4-4401-B8B1-997BBB28B2BB}"/>
              </a:ext>
            </a:extLst>
          </p:cNvPr>
          <p:cNvSpPr/>
          <p:nvPr/>
        </p:nvSpPr>
        <p:spPr>
          <a:xfrm>
            <a:off x="4990440" y="1998843"/>
            <a:ext cx="1441938" cy="7121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Comité de Posgrados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0C3A7E3-C201-4743-8F5B-4575AF7A899B}"/>
              </a:ext>
            </a:extLst>
          </p:cNvPr>
          <p:cNvSpPr/>
          <p:nvPr/>
        </p:nvSpPr>
        <p:spPr>
          <a:xfrm>
            <a:off x="7263253" y="1998843"/>
            <a:ext cx="1441938" cy="7121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Director Posgrados División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8E48DBC-2C20-418A-AEDF-D8C2269A9A64}"/>
              </a:ext>
            </a:extLst>
          </p:cNvPr>
          <p:cNvSpPr/>
          <p:nvPr/>
        </p:nvSpPr>
        <p:spPr>
          <a:xfrm>
            <a:off x="3658410" y="3536035"/>
            <a:ext cx="1397978" cy="7121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Comité de Investigaciones de División 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9336B39F-37C6-474B-8455-13A36E2F86B2}"/>
              </a:ext>
            </a:extLst>
          </p:cNvPr>
          <p:cNvSpPr/>
          <p:nvPr/>
        </p:nvSpPr>
        <p:spPr>
          <a:xfrm>
            <a:off x="6511510" y="3528706"/>
            <a:ext cx="1441938" cy="7121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Comité Editorial de División 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95D36F8-4020-4AE2-9146-EF778C792EEA}"/>
              </a:ext>
            </a:extLst>
          </p:cNvPr>
          <p:cNvSpPr/>
          <p:nvPr/>
        </p:nvSpPr>
        <p:spPr>
          <a:xfrm>
            <a:off x="8519090" y="3512590"/>
            <a:ext cx="1441938" cy="7121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Secretaría de División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22CEC89-EC35-4109-B63F-F768F17BF00E}"/>
              </a:ext>
            </a:extLst>
          </p:cNvPr>
          <p:cNvSpPr/>
          <p:nvPr/>
        </p:nvSpPr>
        <p:spPr>
          <a:xfrm>
            <a:off x="1798835" y="3512593"/>
            <a:ext cx="1441938" cy="7121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Secretaría de División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D70E136-9A4D-4CA9-AD30-32A2FA2248C1}"/>
              </a:ext>
            </a:extLst>
          </p:cNvPr>
          <p:cNvSpPr/>
          <p:nvPr/>
        </p:nvSpPr>
        <p:spPr>
          <a:xfrm>
            <a:off x="4990440" y="4749375"/>
            <a:ext cx="1441938" cy="7121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Unidad de Investigación e Innovación 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ECB028D-99B0-494F-B8B8-89DF41A1CA45}"/>
              </a:ext>
            </a:extLst>
          </p:cNvPr>
          <p:cNvSpPr/>
          <p:nvPr/>
        </p:nvSpPr>
        <p:spPr>
          <a:xfrm>
            <a:off x="3340421" y="5871860"/>
            <a:ext cx="1441938" cy="7121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Ediciones USTA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0C69240-D8A7-44C0-B1B4-5B17B15C4B56}"/>
              </a:ext>
            </a:extLst>
          </p:cNvPr>
          <p:cNvSpPr/>
          <p:nvPr/>
        </p:nvSpPr>
        <p:spPr>
          <a:xfrm>
            <a:off x="6751836" y="5871859"/>
            <a:ext cx="1441938" cy="7121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Publicación Pertinente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00FBAA0D-95A9-4AB2-B8D1-7DA7F3A35AB1}"/>
              </a:ext>
            </a:extLst>
          </p:cNvPr>
          <p:cNvSpPr/>
          <p:nvPr/>
        </p:nvSpPr>
        <p:spPr>
          <a:xfrm>
            <a:off x="8712521" y="1990782"/>
            <a:ext cx="260838" cy="7121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9EED7997-C822-4A86-983F-3FE9D0A2AFB2}"/>
              </a:ext>
            </a:extLst>
          </p:cNvPr>
          <p:cNvSpPr/>
          <p:nvPr/>
        </p:nvSpPr>
        <p:spPr>
          <a:xfrm>
            <a:off x="1614197" y="3512587"/>
            <a:ext cx="184638" cy="7121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C735E84E-B82B-46B0-8771-346FA5FBF2D6}"/>
              </a:ext>
            </a:extLst>
          </p:cNvPr>
          <p:cNvSpPr/>
          <p:nvPr/>
        </p:nvSpPr>
        <p:spPr>
          <a:xfrm>
            <a:off x="9961029" y="3512589"/>
            <a:ext cx="225669" cy="712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40" name="Flecha derecha 14">
            <a:extLst>
              <a:ext uri="{FF2B5EF4-FFF2-40B4-BE49-F238E27FC236}">
                <a16:creationId xmlns:a16="http://schemas.microsoft.com/office/drawing/2014/main" id="{9F575A57-2532-459E-AA1D-DB009D040F14}"/>
              </a:ext>
            </a:extLst>
          </p:cNvPr>
          <p:cNvSpPr/>
          <p:nvPr/>
        </p:nvSpPr>
        <p:spPr>
          <a:xfrm>
            <a:off x="4055540" y="2271404"/>
            <a:ext cx="934900" cy="18463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/>
          </a:p>
        </p:txBody>
      </p:sp>
      <p:sp>
        <p:nvSpPr>
          <p:cNvPr id="41" name="Flecha izquierda 15">
            <a:extLst>
              <a:ext uri="{FF2B5EF4-FFF2-40B4-BE49-F238E27FC236}">
                <a16:creationId xmlns:a16="http://schemas.microsoft.com/office/drawing/2014/main" id="{0D3702A9-B3CE-4068-A2FA-255F167DB7F8}"/>
              </a:ext>
            </a:extLst>
          </p:cNvPr>
          <p:cNvSpPr/>
          <p:nvPr/>
        </p:nvSpPr>
        <p:spPr>
          <a:xfrm>
            <a:off x="6432379" y="2271404"/>
            <a:ext cx="803025" cy="18463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/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697F51FB-2C28-4DC9-A0CE-AB8877A455B3}"/>
              </a:ext>
            </a:extLst>
          </p:cNvPr>
          <p:cNvCxnSpPr/>
          <p:nvPr/>
        </p:nvCxnSpPr>
        <p:spPr>
          <a:xfrm>
            <a:off x="5738515" y="2724937"/>
            <a:ext cx="0" cy="11671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59577027-F235-4859-B5FE-B8FEE536D101}"/>
              </a:ext>
            </a:extLst>
          </p:cNvPr>
          <p:cNvCxnSpPr>
            <a:stCxn id="31" idx="1"/>
            <a:endCxn id="30" idx="3"/>
          </p:cNvCxnSpPr>
          <p:nvPr/>
        </p:nvCxnSpPr>
        <p:spPr>
          <a:xfrm flipH="1">
            <a:off x="5056388" y="3884795"/>
            <a:ext cx="1455122" cy="73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AE3C8C28-78DD-4134-AEE3-EAA38AF847EB}"/>
              </a:ext>
            </a:extLst>
          </p:cNvPr>
          <p:cNvCxnSpPr>
            <a:endCxn id="30" idx="1"/>
          </p:cNvCxnSpPr>
          <p:nvPr/>
        </p:nvCxnSpPr>
        <p:spPr>
          <a:xfrm>
            <a:off x="3240774" y="3887725"/>
            <a:ext cx="417637" cy="43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72A2944D-7FA1-4901-AF41-85E47224E903}"/>
              </a:ext>
            </a:extLst>
          </p:cNvPr>
          <p:cNvCxnSpPr>
            <a:stCxn id="31" idx="3"/>
          </p:cNvCxnSpPr>
          <p:nvPr/>
        </p:nvCxnSpPr>
        <p:spPr>
          <a:xfrm flipV="1">
            <a:off x="7953449" y="3884794"/>
            <a:ext cx="54952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lecha doblada 20">
            <a:extLst>
              <a:ext uri="{FF2B5EF4-FFF2-40B4-BE49-F238E27FC236}">
                <a16:creationId xmlns:a16="http://schemas.microsoft.com/office/drawing/2014/main" id="{1D81FF77-FCBE-478A-97F6-C9E401016547}"/>
              </a:ext>
            </a:extLst>
          </p:cNvPr>
          <p:cNvSpPr/>
          <p:nvPr/>
        </p:nvSpPr>
        <p:spPr>
          <a:xfrm rot="10800000">
            <a:off x="6490998" y="4277947"/>
            <a:ext cx="656496" cy="966245"/>
          </a:xfrm>
          <a:prstGeom prst="bentArrow">
            <a:avLst>
              <a:gd name="adj1" fmla="val 7482"/>
              <a:gd name="adj2" fmla="val 12415"/>
              <a:gd name="adj3" fmla="val 25000"/>
              <a:gd name="adj4" fmla="val 4156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7" name="Flecha doblada 21">
            <a:extLst>
              <a:ext uri="{FF2B5EF4-FFF2-40B4-BE49-F238E27FC236}">
                <a16:creationId xmlns:a16="http://schemas.microsoft.com/office/drawing/2014/main" id="{906C3332-0F8B-4746-B5C6-D2317BCEF6EA}"/>
              </a:ext>
            </a:extLst>
          </p:cNvPr>
          <p:cNvSpPr/>
          <p:nvPr/>
        </p:nvSpPr>
        <p:spPr>
          <a:xfrm rot="10800000" flipH="1">
            <a:off x="4404671" y="4301444"/>
            <a:ext cx="533027" cy="942746"/>
          </a:xfrm>
          <a:prstGeom prst="bentArrow">
            <a:avLst>
              <a:gd name="adj1" fmla="val 8002"/>
              <a:gd name="adj2" fmla="val 1873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898EDA86-72C2-45D3-B938-C84E168664E0}"/>
              </a:ext>
            </a:extLst>
          </p:cNvPr>
          <p:cNvCxnSpPr/>
          <p:nvPr/>
        </p:nvCxnSpPr>
        <p:spPr>
          <a:xfrm>
            <a:off x="5754643" y="5461552"/>
            <a:ext cx="0" cy="7663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ABA14FD4-29E2-4FA2-BAE9-F396FD840048}"/>
              </a:ext>
            </a:extLst>
          </p:cNvPr>
          <p:cNvCxnSpPr>
            <a:stCxn id="35" idx="3"/>
            <a:endCxn id="36" idx="1"/>
          </p:cNvCxnSpPr>
          <p:nvPr/>
        </p:nvCxnSpPr>
        <p:spPr>
          <a:xfrm flipV="1">
            <a:off x="4782360" y="6227948"/>
            <a:ext cx="1969477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252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1037</Words>
  <Application>Microsoft Office PowerPoint</Application>
  <PresentationFormat>Panorámica</PresentationFormat>
  <Paragraphs>255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EVENTOS DE INVESTIGACIÓN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FAMILIA CARO ABRIL</cp:lastModifiedBy>
  <cp:revision>13</cp:revision>
  <dcterms:created xsi:type="dcterms:W3CDTF">2021-01-26T19:23:49Z</dcterms:created>
  <dcterms:modified xsi:type="dcterms:W3CDTF">2021-04-19T17:28:22Z</dcterms:modified>
</cp:coreProperties>
</file>